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4.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5.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8"/>
  </p:notesMasterIdLst>
  <p:sldIdLst>
    <p:sldId id="256" r:id="rId2"/>
    <p:sldId id="257" r:id="rId3"/>
    <p:sldId id="258" r:id="rId4"/>
    <p:sldId id="259" r:id="rId5"/>
    <p:sldId id="261" r:id="rId6"/>
    <p:sldId id="307" r:id="rId7"/>
    <p:sldId id="308" r:id="rId8"/>
    <p:sldId id="262" r:id="rId9"/>
    <p:sldId id="309" r:id="rId10"/>
    <p:sldId id="312" r:id="rId11"/>
    <p:sldId id="313" r:id="rId12"/>
    <p:sldId id="264" r:id="rId13"/>
    <p:sldId id="263" r:id="rId14"/>
    <p:sldId id="310" r:id="rId15"/>
    <p:sldId id="311" r:id="rId16"/>
    <p:sldId id="282" r:id="rId17"/>
    <p:sldId id="314" r:id="rId18"/>
    <p:sldId id="315" r:id="rId19"/>
    <p:sldId id="316" r:id="rId20"/>
    <p:sldId id="320" r:id="rId21"/>
    <p:sldId id="317" r:id="rId22"/>
    <p:sldId id="321" r:id="rId23"/>
    <p:sldId id="266" r:id="rId24"/>
    <p:sldId id="322" r:id="rId25"/>
    <p:sldId id="318" r:id="rId26"/>
    <p:sldId id="319" r:id="rId27"/>
  </p:sldIdLst>
  <p:sldSz cx="9144000" cy="5143500" type="screen16x9"/>
  <p:notesSz cx="6858000" cy="9144000"/>
  <p:embeddedFontLst>
    <p:embeddedFont>
      <p:font typeface="Bebas Neue" panose="020B0606020202050201" pitchFamily="34" charset="0"/>
      <p:regular r:id="rId29"/>
    </p:embeddedFont>
    <p:embeddedFont>
      <p:font typeface="DM Sans" pitchFamily="2" charset="0"/>
      <p:regular r:id="rId30"/>
      <p:bold r:id="rId31"/>
      <p:italic r:id="rId32"/>
      <p:boldItalic r:id="rId33"/>
    </p:embeddedFont>
    <p:embeddedFont>
      <p:font typeface="Exo" panose="020B0604020202020204" charset="0"/>
      <p:regular r:id="rId34"/>
      <p:bold r:id="rId35"/>
      <p:italic r:id="rId36"/>
      <p:boldItalic r:id="rId37"/>
    </p:embeddedFont>
    <p:embeddedFont>
      <p:font typeface="IBM Plex Sans" panose="020B0503050203000203" pitchFamily="34" charset="0"/>
      <p:regular r:id="rId38"/>
      <p:bold r:id="rId39"/>
      <p:italic r:id="rId40"/>
      <p:boldItalic r:id="rId41"/>
    </p:embeddedFont>
    <p:embeddedFont>
      <p:font typeface="Lexend" panose="020B0604020202020204" charset="0"/>
      <p:regular r:id="rId42"/>
      <p:bold r:id="rId43"/>
    </p:embeddedFont>
    <p:embeddedFont>
      <p:font typeface="Open Sans" panose="020B06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65835C-A4D1-4B93-A151-0AF78C35EE69}">
  <a:tblStyle styleId="{9665835C-A4D1-4B93-A151-0AF78C35EE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08348f49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08348f49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55bde63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0f55bde63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41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09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295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87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578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005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429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08327c2f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08327c2f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889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48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0f55bde63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0f55bde63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11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56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6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61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0f55bde63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0f55bde63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01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657150" y="0"/>
            <a:ext cx="2483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390600" y="1298775"/>
            <a:ext cx="3475200" cy="3403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74375" y="-1009600"/>
            <a:ext cx="2254500" cy="220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90600" y="961250"/>
            <a:ext cx="1532100" cy="1500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713225" y="1002175"/>
            <a:ext cx="4678800" cy="2584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Font typeface="Lexend"/>
              <a:buNone/>
              <a:defRPr sz="4500"/>
            </a:lvl1pPr>
            <a:lvl2pPr lvl="1"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2pPr>
            <a:lvl3pPr lvl="2"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3pPr>
            <a:lvl4pPr lvl="3"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4pPr>
            <a:lvl5pPr lvl="4"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5pPr>
            <a:lvl6pPr lvl="5"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6pPr>
            <a:lvl7pPr lvl="6"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7pPr>
            <a:lvl8pPr lvl="7"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8pPr>
            <a:lvl9pPr lvl="8" algn="ctr">
              <a:spcBef>
                <a:spcPts val="0"/>
              </a:spcBef>
              <a:spcAft>
                <a:spcPts val="0"/>
              </a:spcAft>
              <a:buClr>
                <a:srgbClr val="191919"/>
              </a:buClr>
              <a:buSzPts val="5200"/>
              <a:buFont typeface="Lexend"/>
              <a:buNone/>
              <a:defRPr sz="5200" b="0">
                <a:solidFill>
                  <a:srgbClr val="191919"/>
                </a:solidFill>
                <a:latin typeface="Lexend"/>
                <a:ea typeface="Lexend"/>
                <a:cs typeface="Lexend"/>
                <a:sym typeface="Lexend"/>
              </a:defRPr>
            </a:lvl9pPr>
          </a:lstStyle>
          <a:p>
            <a:endParaRPr/>
          </a:p>
        </p:txBody>
      </p:sp>
      <p:sp>
        <p:nvSpPr>
          <p:cNvPr id="14" name="Google Shape;14;p2"/>
          <p:cNvSpPr txBox="1">
            <a:spLocks noGrp="1"/>
          </p:cNvSpPr>
          <p:nvPr>
            <p:ph type="subTitle" idx="1"/>
          </p:nvPr>
        </p:nvSpPr>
        <p:spPr>
          <a:xfrm>
            <a:off x="713225" y="3656600"/>
            <a:ext cx="4678800" cy="3480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highlight>
                  <a:schemeClr val="dk2"/>
                </a:high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8264100" y="3935975"/>
            <a:ext cx="2692800" cy="2637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69825" y="-732125"/>
            <a:ext cx="1126200" cy="110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a:spLocks noGrp="1"/>
          </p:cNvSpPr>
          <p:nvPr>
            <p:ph type="pic" idx="2"/>
          </p:nvPr>
        </p:nvSpPr>
        <p:spPr>
          <a:xfrm>
            <a:off x="5586250" y="447150"/>
            <a:ext cx="2921700" cy="4069200"/>
          </a:xfrm>
          <a:prstGeom prst="round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94"/>
        <p:cNvGrpSpPr/>
        <p:nvPr/>
      </p:nvGrpSpPr>
      <p:grpSpPr>
        <a:xfrm>
          <a:off x="0" y="0"/>
          <a:ext cx="0" cy="0"/>
          <a:chOff x="0" y="0"/>
          <a:chExt cx="0" cy="0"/>
        </a:xfrm>
      </p:grpSpPr>
      <p:sp>
        <p:nvSpPr>
          <p:cNvPr id="195" name="Google Shape;195;p26"/>
          <p:cNvSpPr txBox="1">
            <a:spLocks noGrp="1"/>
          </p:cNvSpPr>
          <p:nvPr>
            <p:ph type="subTitle" idx="1"/>
          </p:nvPr>
        </p:nvSpPr>
        <p:spPr>
          <a:xfrm>
            <a:off x="937700" y="1567750"/>
            <a:ext cx="342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6"/>
          <p:cNvSpPr txBox="1">
            <a:spLocks noGrp="1"/>
          </p:cNvSpPr>
          <p:nvPr>
            <p:ph type="subTitle" idx="2"/>
          </p:nvPr>
        </p:nvSpPr>
        <p:spPr>
          <a:xfrm>
            <a:off x="937700" y="2648800"/>
            <a:ext cx="3420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6"/>
          <p:cNvSpPr txBox="1">
            <a:spLocks noGrp="1"/>
          </p:cNvSpPr>
          <p:nvPr>
            <p:ph type="subTitle" idx="3"/>
          </p:nvPr>
        </p:nvSpPr>
        <p:spPr>
          <a:xfrm>
            <a:off x="937700" y="3729850"/>
            <a:ext cx="342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6"/>
          <p:cNvSpPr txBox="1">
            <a:spLocks noGrp="1"/>
          </p:cNvSpPr>
          <p:nvPr>
            <p:ph type="subTitle" idx="4"/>
          </p:nvPr>
        </p:nvSpPr>
        <p:spPr>
          <a:xfrm>
            <a:off x="937700" y="1257200"/>
            <a:ext cx="34200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0" name="Google Shape;200;p26"/>
          <p:cNvSpPr txBox="1">
            <a:spLocks noGrp="1"/>
          </p:cNvSpPr>
          <p:nvPr>
            <p:ph type="subTitle" idx="5"/>
          </p:nvPr>
        </p:nvSpPr>
        <p:spPr>
          <a:xfrm>
            <a:off x="937700" y="2338250"/>
            <a:ext cx="34200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1" name="Google Shape;201;p26"/>
          <p:cNvSpPr txBox="1">
            <a:spLocks noGrp="1"/>
          </p:cNvSpPr>
          <p:nvPr>
            <p:ph type="subTitle" idx="6"/>
          </p:nvPr>
        </p:nvSpPr>
        <p:spPr>
          <a:xfrm>
            <a:off x="937700" y="3419300"/>
            <a:ext cx="3420000" cy="394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2" name="Google Shape;202;p26"/>
          <p:cNvSpPr>
            <a:spLocks noGrp="1"/>
          </p:cNvSpPr>
          <p:nvPr>
            <p:ph type="pic" idx="7"/>
          </p:nvPr>
        </p:nvSpPr>
        <p:spPr>
          <a:xfrm>
            <a:off x="5354225" y="1041700"/>
            <a:ext cx="2700000" cy="3790200"/>
          </a:xfrm>
          <a:prstGeom prst="round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3"/>
        <p:cNvGrpSpPr/>
        <p:nvPr/>
      </p:nvGrpSpPr>
      <p:grpSpPr>
        <a:xfrm>
          <a:off x="0" y="0"/>
          <a:ext cx="0" cy="0"/>
          <a:chOff x="0" y="0"/>
          <a:chExt cx="0" cy="0"/>
        </a:xfrm>
      </p:grpSpPr>
      <p:sp>
        <p:nvSpPr>
          <p:cNvPr id="244" name="Google Shape;244;p30"/>
          <p:cNvSpPr/>
          <p:nvPr/>
        </p:nvSpPr>
        <p:spPr>
          <a:xfrm>
            <a:off x="-631975" y="-216150"/>
            <a:ext cx="1345200" cy="1317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8038700" y="4353150"/>
            <a:ext cx="2197200" cy="2151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8635925" y="4017550"/>
            <a:ext cx="810600" cy="793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79525" y="573450"/>
            <a:ext cx="1043400" cy="1021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2"/>
              </a:high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48"/>
        <p:cNvGrpSpPr/>
        <p:nvPr/>
      </p:nvGrpSpPr>
      <p:grpSpPr>
        <a:xfrm>
          <a:off x="0" y="0"/>
          <a:ext cx="0" cy="0"/>
          <a:chOff x="0" y="0"/>
          <a:chExt cx="0" cy="0"/>
        </a:xfrm>
      </p:grpSpPr>
      <p:sp>
        <p:nvSpPr>
          <p:cNvPr id="249" name="Google Shape;249;p31"/>
          <p:cNvSpPr/>
          <p:nvPr/>
        </p:nvSpPr>
        <p:spPr>
          <a:xfrm>
            <a:off x="2070725" y="4608575"/>
            <a:ext cx="2197200" cy="2151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994925" y="4608575"/>
            <a:ext cx="916800" cy="897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8430775" y="-159350"/>
            <a:ext cx="1427400" cy="1397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14175" y="2193600"/>
            <a:ext cx="1427400" cy="1397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720000" y="3234525"/>
            <a:ext cx="3996000" cy="88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 name="Google Shape;37;p5"/>
          <p:cNvSpPr txBox="1">
            <a:spLocks noGrp="1"/>
          </p:cNvSpPr>
          <p:nvPr>
            <p:ph type="subTitle" idx="2"/>
          </p:nvPr>
        </p:nvSpPr>
        <p:spPr>
          <a:xfrm>
            <a:off x="720000" y="1659675"/>
            <a:ext cx="3999000" cy="880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 name="Google Shape;38;p5"/>
          <p:cNvSpPr txBox="1">
            <a:spLocks noGrp="1"/>
          </p:cNvSpPr>
          <p:nvPr>
            <p:ph type="subTitle" idx="3"/>
          </p:nvPr>
        </p:nvSpPr>
        <p:spPr>
          <a:xfrm>
            <a:off x="720000" y="2839725"/>
            <a:ext cx="3999000" cy="414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9" name="Google Shape;39;p5"/>
          <p:cNvSpPr txBox="1">
            <a:spLocks noGrp="1"/>
          </p:cNvSpPr>
          <p:nvPr>
            <p:ph type="subTitle" idx="4"/>
          </p:nvPr>
        </p:nvSpPr>
        <p:spPr>
          <a:xfrm>
            <a:off x="720000" y="1264875"/>
            <a:ext cx="3993900" cy="414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 name="Google Shape;40;p5"/>
          <p:cNvSpPr/>
          <p:nvPr/>
        </p:nvSpPr>
        <p:spPr>
          <a:xfrm>
            <a:off x="0" y="4608575"/>
            <a:ext cx="91440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8449875" y="3000275"/>
            <a:ext cx="2020200" cy="1978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935850" y="-1202475"/>
            <a:ext cx="2020200" cy="1978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a:spLocks noGrp="1"/>
          </p:cNvSpPr>
          <p:nvPr>
            <p:ph type="pic" idx="5"/>
          </p:nvPr>
        </p:nvSpPr>
        <p:spPr>
          <a:xfrm>
            <a:off x="5695175" y="1057425"/>
            <a:ext cx="2227800" cy="3127200"/>
          </a:xfrm>
          <a:prstGeom prst="round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flipH="1">
            <a:off x="0" y="-37875"/>
            <a:ext cx="2921700" cy="5190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flipH="1">
            <a:off x="-611800" y="1298775"/>
            <a:ext cx="3475200" cy="3403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flipH="1">
            <a:off x="1823500" y="3226175"/>
            <a:ext cx="1809600" cy="17724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p:nvPr/>
        </p:nvSpPr>
        <p:spPr>
          <a:xfrm flipH="1">
            <a:off x="2349600" y="-404750"/>
            <a:ext cx="1557000" cy="1525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9"/>
          <p:cNvSpPr/>
          <p:nvPr/>
        </p:nvSpPr>
        <p:spPr>
          <a:xfrm flipH="1">
            <a:off x="8162525" y="-988200"/>
            <a:ext cx="2254500" cy="2208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flipH="1">
            <a:off x="7869650" y="130900"/>
            <a:ext cx="1075200" cy="1053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txBox="1">
            <a:spLocks noGrp="1"/>
          </p:cNvSpPr>
          <p:nvPr>
            <p:ph type="title"/>
          </p:nvPr>
        </p:nvSpPr>
        <p:spPr>
          <a:xfrm>
            <a:off x="4495725" y="1637325"/>
            <a:ext cx="3707700" cy="760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9"/>
          <p:cNvSpPr txBox="1">
            <a:spLocks noGrp="1"/>
          </p:cNvSpPr>
          <p:nvPr>
            <p:ph type="subTitle" idx="1"/>
          </p:nvPr>
        </p:nvSpPr>
        <p:spPr>
          <a:xfrm>
            <a:off x="4495725" y="2374825"/>
            <a:ext cx="3707700" cy="13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99999"/>
              </a:buClr>
              <a:buSzPts val="800"/>
              <a:buFont typeface="Open Sans"/>
              <a:buChar char="●"/>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7" name="Google Shape;77;p9"/>
          <p:cNvSpPr>
            <a:spLocks noGrp="1"/>
          </p:cNvSpPr>
          <p:nvPr>
            <p:ph type="pic" idx="2"/>
          </p:nvPr>
        </p:nvSpPr>
        <p:spPr>
          <a:xfrm>
            <a:off x="1097575" y="558200"/>
            <a:ext cx="2921700" cy="4069200"/>
          </a:xfrm>
          <a:prstGeom prst="round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0" name="Google Shape;90;p13"/>
          <p:cNvSpPr txBox="1">
            <a:spLocks noGrp="1"/>
          </p:cNvSpPr>
          <p:nvPr>
            <p:ph type="subTitle" idx="1"/>
          </p:nvPr>
        </p:nvSpPr>
        <p:spPr>
          <a:xfrm>
            <a:off x="971975" y="2092325"/>
            <a:ext cx="33924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3"/>
          <p:cNvSpPr txBox="1">
            <a:spLocks noGrp="1"/>
          </p:cNvSpPr>
          <p:nvPr>
            <p:ph type="subTitle" idx="2"/>
          </p:nvPr>
        </p:nvSpPr>
        <p:spPr>
          <a:xfrm>
            <a:off x="5024124" y="2092325"/>
            <a:ext cx="33924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3"/>
          <p:cNvSpPr txBox="1">
            <a:spLocks noGrp="1"/>
          </p:cNvSpPr>
          <p:nvPr>
            <p:ph type="subTitle" idx="3"/>
          </p:nvPr>
        </p:nvSpPr>
        <p:spPr>
          <a:xfrm>
            <a:off x="971975" y="3864700"/>
            <a:ext cx="33924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3"/>
          <p:cNvSpPr txBox="1">
            <a:spLocks noGrp="1"/>
          </p:cNvSpPr>
          <p:nvPr>
            <p:ph type="subTitle" idx="4"/>
          </p:nvPr>
        </p:nvSpPr>
        <p:spPr>
          <a:xfrm>
            <a:off x="5024124" y="3864700"/>
            <a:ext cx="33924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3"/>
          <p:cNvSpPr txBox="1">
            <a:spLocks noGrp="1"/>
          </p:cNvSpPr>
          <p:nvPr>
            <p:ph type="title" idx="5" hasCustomPrompt="1"/>
          </p:nvPr>
        </p:nvSpPr>
        <p:spPr>
          <a:xfrm>
            <a:off x="971975" y="1192375"/>
            <a:ext cx="667500" cy="5394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6" hasCustomPrompt="1"/>
          </p:nvPr>
        </p:nvSpPr>
        <p:spPr>
          <a:xfrm>
            <a:off x="971975" y="2888575"/>
            <a:ext cx="667500" cy="5394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7" hasCustomPrompt="1"/>
          </p:nvPr>
        </p:nvSpPr>
        <p:spPr>
          <a:xfrm>
            <a:off x="5024125" y="1192375"/>
            <a:ext cx="663600" cy="5394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8" hasCustomPrompt="1"/>
          </p:nvPr>
        </p:nvSpPr>
        <p:spPr>
          <a:xfrm>
            <a:off x="5024125" y="2888575"/>
            <a:ext cx="667500" cy="539400"/>
          </a:xfrm>
          <a:prstGeom prst="rect">
            <a:avLst/>
          </a:prstGeom>
          <a:solidFill>
            <a:schemeClr val="dk2"/>
          </a:solid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9"/>
          </p:nvPr>
        </p:nvSpPr>
        <p:spPr>
          <a:xfrm>
            <a:off x="971974" y="1873938"/>
            <a:ext cx="33924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13"/>
          </p:nvPr>
        </p:nvSpPr>
        <p:spPr>
          <a:xfrm>
            <a:off x="5024125" y="1872288"/>
            <a:ext cx="3393600" cy="43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14"/>
          </p:nvPr>
        </p:nvSpPr>
        <p:spPr>
          <a:xfrm>
            <a:off x="971974" y="3604901"/>
            <a:ext cx="33924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5"/>
          </p:nvPr>
        </p:nvSpPr>
        <p:spPr>
          <a:xfrm>
            <a:off x="5024126" y="3604901"/>
            <a:ext cx="33924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DM Sans"/>
                <a:ea typeface="DM Sans"/>
                <a:cs typeface="DM Sans"/>
                <a:sym typeface="DM Sa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p:nvPr/>
        </p:nvSpPr>
        <p:spPr>
          <a:xfrm>
            <a:off x="6724500" y="4608575"/>
            <a:ext cx="2254500" cy="2208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8430775" y="-296675"/>
            <a:ext cx="1915200" cy="18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8416525" y="634125"/>
            <a:ext cx="996600" cy="976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855200" y="-1577850"/>
            <a:ext cx="2254500" cy="2208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6"/>
        <p:cNvGrpSpPr/>
        <p:nvPr/>
      </p:nvGrpSpPr>
      <p:grpSpPr>
        <a:xfrm>
          <a:off x="0" y="0"/>
          <a:ext cx="0" cy="0"/>
          <a:chOff x="0" y="0"/>
          <a:chExt cx="0" cy="0"/>
        </a:xfrm>
      </p:grpSpPr>
      <p:sp>
        <p:nvSpPr>
          <p:cNvPr id="107" name="Google Shape;107;p14"/>
          <p:cNvSpPr txBox="1">
            <a:spLocks noGrp="1"/>
          </p:cNvSpPr>
          <p:nvPr>
            <p:ph type="title"/>
          </p:nvPr>
        </p:nvSpPr>
        <p:spPr>
          <a:xfrm>
            <a:off x="1102200" y="4102950"/>
            <a:ext cx="6815400" cy="531900"/>
          </a:xfrm>
          <a:prstGeom prst="rect">
            <a:avLst/>
          </a:prstGeom>
        </p:spPr>
        <p:txBody>
          <a:bodyPr spcFirstLastPara="1" wrap="square" lIns="91425" tIns="91425" rIns="91425" bIns="91425" anchor="ctr" anchorCtr="0">
            <a:noAutofit/>
          </a:bodyPr>
          <a:lstStyle>
            <a:lvl1pPr lvl="0" algn="r" rtl="0">
              <a:lnSpc>
                <a:spcPct val="115000"/>
              </a:lnSpc>
              <a:spcBef>
                <a:spcPts val="0"/>
              </a:spcBef>
              <a:spcAft>
                <a:spcPts val="0"/>
              </a:spcAft>
              <a:buSzPts val="3000"/>
              <a:buNone/>
              <a:defRPr sz="2500">
                <a:highlight>
                  <a:schemeClr val="dk2"/>
                </a:highlight>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8" name="Google Shape;108;p14"/>
          <p:cNvSpPr txBox="1">
            <a:spLocks noGrp="1"/>
          </p:cNvSpPr>
          <p:nvPr>
            <p:ph type="subTitle" idx="1"/>
          </p:nvPr>
        </p:nvSpPr>
        <p:spPr>
          <a:xfrm>
            <a:off x="1102125" y="2474800"/>
            <a:ext cx="6815400" cy="1746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09" name="Google Shape;109;p14"/>
          <p:cNvSpPr/>
          <p:nvPr/>
        </p:nvSpPr>
        <p:spPr>
          <a:xfrm>
            <a:off x="-571075" y="-55750"/>
            <a:ext cx="1284300" cy="525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a:off x="7436950" y="4608575"/>
            <a:ext cx="1952400" cy="1912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a:off x="8430773" y="4016100"/>
            <a:ext cx="1030200" cy="1009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a:spLocks noGrp="1"/>
          </p:cNvSpPr>
          <p:nvPr>
            <p:ph type="pic" idx="2"/>
          </p:nvPr>
        </p:nvSpPr>
        <p:spPr>
          <a:xfrm>
            <a:off x="1595950" y="690500"/>
            <a:ext cx="6226800" cy="1690200"/>
          </a:xfrm>
          <a:prstGeom prst="roundRect">
            <a:avLst>
              <a:gd name="adj" fmla="val 16667"/>
            </a:avLst>
          </a:prstGeom>
          <a:noFill/>
          <a:ln w="19050" cap="flat" cmpd="sng">
            <a:solidFill>
              <a:schemeClr val="lt2"/>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4">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 name="Google Shape;115;p15"/>
          <p:cNvSpPr/>
          <p:nvPr/>
        </p:nvSpPr>
        <p:spPr>
          <a:xfrm>
            <a:off x="8430725" y="-45000"/>
            <a:ext cx="1850700" cy="1812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8430725" y="1343700"/>
            <a:ext cx="769200" cy="753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144925" y="4441000"/>
            <a:ext cx="981600" cy="9618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68475" y="4608575"/>
            <a:ext cx="1885800" cy="18477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75"/>
        <p:cNvGrpSpPr/>
        <p:nvPr/>
      </p:nvGrpSpPr>
      <p:grpSpPr>
        <a:xfrm>
          <a:off x="0" y="0"/>
          <a:ext cx="0" cy="0"/>
          <a:chOff x="0" y="0"/>
          <a:chExt cx="0" cy="0"/>
        </a:xfrm>
      </p:grpSpPr>
      <p:sp>
        <p:nvSpPr>
          <p:cNvPr id="176" name="Google Shape;176;p24"/>
          <p:cNvSpPr/>
          <p:nvPr/>
        </p:nvSpPr>
        <p:spPr>
          <a:xfrm>
            <a:off x="0" y="4078635"/>
            <a:ext cx="9192300" cy="107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35775" y="3953675"/>
            <a:ext cx="1850700" cy="1812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9" name="Google Shape;179;p24"/>
          <p:cNvSpPr txBox="1">
            <a:spLocks noGrp="1"/>
          </p:cNvSpPr>
          <p:nvPr>
            <p:ph type="subTitle" idx="1"/>
          </p:nvPr>
        </p:nvSpPr>
        <p:spPr>
          <a:xfrm>
            <a:off x="1200675" y="1767750"/>
            <a:ext cx="2919300" cy="196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2"/>
          </p:nvPr>
        </p:nvSpPr>
        <p:spPr>
          <a:xfrm>
            <a:off x="4882300" y="1767750"/>
            <a:ext cx="2919300" cy="196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p:nvPr/>
        </p:nvSpPr>
        <p:spPr>
          <a:xfrm>
            <a:off x="8430775" y="662075"/>
            <a:ext cx="1850700" cy="1812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8430725" y="1902925"/>
            <a:ext cx="981600" cy="9615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629150" y="4608575"/>
            <a:ext cx="1850700" cy="1812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4"/>
        <p:cNvGrpSpPr/>
        <p:nvPr/>
      </p:nvGrpSpPr>
      <p:grpSpPr>
        <a:xfrm>
          <a:off x="0" y="0"/>
          <a:ext cx="0" cy="0"/>
          <a:chOff x="0" y="0"/>
          <a:chExt cx="0" cy="0"/>
        </a:xfrm>
      </p:grpSpPr>
      <p:sp>
        <p:nvSpPr>
          <p:cNvPr id="185" name="Google Shape;185;p25"/>
          <p:cNvSpPr txBox="1">
            <a:spLocks noGrp="1"/>
          </p:cNvSpPr>
          <p:nvPr>
            <p:ph type="subTitle" idx="1"/>
          </p:nvPr>
        </p:nvSpPr>
        <p:spPr>
          <a:xfrm>
            <a:off x="709100" y="3320350"/>
            <a:ext cx="24144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5"/>
          <p:cNvSpPr txBox="1">
            <a:spLocks noGrp="1"/>
          </p:cNvSpPr>
          <p:nvPr>
            <p:ph type="subTitle" idx="2"/>
          </p:nvPr>
        </p:nvSpPr>
        <p:spPr>
          <a:xfrm>
            <a:off x="3370275" y="3320348"/>
            <a:ext cx="24141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5"/>
          <p:cNvSpPr txBox="1">
            <a:spLocks noGrp="1"/>
          </p:cNvSpPr>
          <p:nvPr>
            <p:ph type="subTitle" idx="3"/>
          </p:nvPr>
        </p:nvSpPr>
        <p:spPr>
          <a:xfrm>
            <a:off x="6031150" y="3320348"/>
            <a:ext cx="24141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9" name="Google Shape;189;p25"/>
          <p:cNvSpPr txBox="1">
            <a:spLocks noGrp="1"/>
          </p:cNvSpPr>
          <p:nvPr>
            <p:ph type="subTitle" idx="4"/>
          </p:nvPr>
        </p:nvSpPr>
        <p:spPr>
          <a:xfrm>
            <a:off x="709100" y="3009800"/>
            <a:ext cx="24141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0" name="Google Shape;190;p25"/>
          <p:cNvSpPr txBox="1">
            <a:spLocks noGrp="1"/>
          </p:cNvSpPr>
          <p:nvPr>
            <p:ph type="subTitle" idx="5"/>
          </p:nvPr>
        </p:nvSpPr>
        <p:spPr>
          <a:xfrm>
            <a:off x="3370125" y="3009800"/>
            <a:ext cx="24141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25"/>
          <p:cNvSpPr txBox="1">
            <a:spLocks noGrp="1"/>
          </p:cNvSpPr>
          <p:nvPr>
            <p:ph type="subTitle" idx="6"/>
          </p:nvPr>
        </p:nvSpPr>
        <p:spPr>
          <a:xfrm>
            <a:off x="6031150" y="3009800"/>
            <a:ext cx="24141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2" name="Google Shape;192;p25"/>
          <p:cNvSpPr/>
          <p:nvPr/>
        </p:nvSpPr>
        <p:spPr>
          <a:xfrm>
            <a:off x="-572575" y="627300"/>
            <a:ext cx="1285800" cy="1259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5"/>
          <p:cNvSpPr/>
          <p:nvPr/>
        </p:nvSpPr>
        <p:spPr>
          <a:xfrm>
            <a:off x="2788150" y="4608575"/>
            <a:ext cx="908100" cy="889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xo"/>
              <a:buNone/>
              <a:defRPr sz="3000" b="1">
                <a:solidFill>
                  <a:schemeClr val="dk1"/>
                </a:solidFill>
                <a:latin typeface="Exo"/>
                <a:ea typeface="Exo"/>
                <a:cs typeface="Exo"/>
                <a:sym typeface="Exo"/>
              </a:defRPr>
            </a:lvl1pPr>
            <a:lvl2pPr lvl="1" rtl="0">
              <a:spcBef>
                <a:spcPts val="0"/>
              </a:spcBef>
              <a:spcAft>
                <a:spcPts val="0"/>
              </a:spcAft>
              <a:buClr>
                <a:schemeClr val="dk1"/>
              </a:buClr>
              <a:buSzPts val="3000"/>
              <a:buFont typeface="Exo"/>
              <a:buNone/>
              <a:defRPr sz="3000" b="1">
                <a:solidFill>
                  <a:schemeClr val="dk1"/>
                </a:solidFill>
                <a:latin typeface="Exo"/>
                <a:ea typeface="Exo"/>
                <a:cs typeface="Exo"/>
                <a:sym typeface="Exo"/>
              </a:defRPr>
            </a:lvl2pPr>
            <a:lvl3pPr lvl="2" rtl="0">
              <a:spcBef>
                <a:spcPts val="0"/>
              </a:spcBef>
              <a:spcAft>
                <a:spcPts val="0"/>
              </a:spcAft>
              <a:buClr>
                <a:schemeClr val="dk1"/>
              </a:buClr>
              <a:buSzPts val="3000"/>
              <a:buFont typeface="Exo"/>
              <a:buNone/>
              <a:defRPr sz="3000" b="1">
                <a:solidFill>
                  <a:schemeClr val="dk1"/>
                </a:solidFill>
                <a:latin typeface="Exo"/>
                <a:ea typeface="Exo"/>
                <a:cs typeface="Exo"/>
                <a:sym typeface="Exo"/>
              </a:defRPr>
            </a:lvl3pPr>
            <a:lvl4pPr lvl="3" rtl="0">
              <a:spcBef>
                <a:spcPts val="0"/>
              </a:spcBef>
              <a:spcAft>
                <a:spcPts val="0"/>
              </a:spcAft>
              <a:buClr>
                <a:schemeClr val="dk1"/>
              </a:buClr>
              <a:buSzPts val="3000"/>
              <a:buFont typeface="Exo"/>
              <a:buNone/>
              <a:defRPr sz="3000" b="1">
                <a:solidFill>
                  <a:schemeClr val="dk1"/>
                </a:solidFill>
                <a:latin typeface="Exo"/>
                <a:ea typeface="Exo"/>
                <a:cs typeface="Exo"/>
                <a:sym typeface="Exo"/>
              </a:defRPr>
            </a:lvl4pPr>
            <a:lvl5pPr lvl="4" rtl="0">
              <a:spcBef>
                <a:spcPts val="0"/>
              </a:spcBef>
              <a:spcAft>
                <a:spcPts val="0"/>
              </a:spcAft>
              <a:buClr>
                <a:schemeClr val="dk1"/>
              </a:buClr>
              <a:buSzPts val="3000"/>
              <a:buFont typeface="Exo"/>
              <a:buNone/>
              <a:defRPr sz="3000" b="1">
                <a:solidFill>
                  <a:schemeClr val="dk1"/>
                </a:solidFill>
                <a:latin typeface="Exo"/>
                <a:ea typeface="Exo"/>
                <a:cs typeface="Exo"/>
                <a:sym typeface="Exo"/>
              </a:defRPr>
            </a:lvl5pPr>
            <a:lvl6pPr lvl="5" rtl="0">
              <a:spcBef>
                <a:spcPts val="0"/>
              </a:spcBef>
              <a:spcAft>
                <a:spcPts val="0"/>
              </a:spcAft>
              <a:buClr>
                <a:schemeClr val="dk1"/>
              </a:buClr>
              <a:buSzPts val="3000"/>
              <a:buFont typeface="Exo"/>
              <a:buNone/>
              <a:defRPr sz="3000" b="1">
                <a:solidFill>
                  <a:schemeClr val="dk1"/>
                </a:solidFill>
                <a:latin typeface="Exo"/>
                <a:ea typeface="Exo"/>
                <a:cs typeface="Exo"/>
                <a:sym typeface="Exo"/>
              </a:defRPr>
            </a:lvl6pPr>
            <a:lvl7pPr lvl="6" rtl="0">
              <a:spcBef>
                <a:spcPts val="0"/>
              </a:spcBef>
              <a:spcAft>
                <a:spcPts val="0"/>
              </a:spcAft>
              <a:buClr>
                <a:schemeClr val="dk1"/>
              </a:buClr>
              <a:buSzPts val="3000"/>
              <a:buFont typeface="Exo"/>
              <a:buNone/>
              <a:defRPr sz="3000" b="1">
                <a:solidFill>
                  <a:schemeClr val="dk1"/>
                </a:solidFill>
                <a:latin typeface="Exo"/>
                <a:ea typeface="Exo"/>
                <a:cs typeface="Exo"/>
                <a:sym typeface="Exo"/>
              </a:defRPr>
            </a:lvl7pPr>
            <a:lvl8pPr lvl="7" rtl="0">
              <a:spcBef>
                <a:spcPts val="0"/>
              </a:spcBef>
              <a:spcAft>
                <a:spcPts val="0"/>
              </a:spcAft>
              <a:buClr>
                <a:schemeClr val="dk1"/>
              </a:buClr>
              <a:buSzPts val="3000"/>
              <a:buFont typeface="Exo"/>
              <a:buNone/>
              <a:defRPr sz="3000" b="1">
                <a:solidFill>
                  <a:schemeClr val="dk1"/>
                </a:solidFill>
                <a:latin typeface="Exo"/>
                <a:ea typeface="Exo"/>
                <a:cs typeface="Exo"/>
                <a:sym typeface="Exo"/>
              </a:defRPr>
            </a:lvl8pPr>
            <a:lvl9pPr lvl="8" rtl="0">
              <a:spcBef>
                <a:spcPts val="0"/>
              </a:spcBef>
              <a:spcAft>
                <a:spcPts val="0"/>
              </a:spcAft>
              <a:buClr>
                <a:schemeClr val="dk1"/>
              </a:buClr>
              <a:buSzPts val="3000"/>
              <a:buFont typeface="Exo"/>
              <a:buNone/>
              <a:defRPr sz="3000" b="1">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15000"/>
              </a:lnSpc>
              <a:spcBef>
                <a:spcPts val="0"/>
              </a:spcBef>
              <a:spcAft>
                <a:spcPts val="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59" r:id="rId5"/>
    <p:sldLayoutId id="2147483660" r:id="rId6"/>
    <p:sldLayoutId id="2147483661" r:id="rId7"/>
    <p:sldLayoutId id="2147483670" r:id="rId8"/>
    <p:sldLayoutId id="2147483671" r:id="rId9"/>
    <p:sldLayoutId id="2147483672"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E2DF">
            <a:alpha val="16069"/>
          </a:srgbClr>
        </a:solidFill>
        <a:effectLst/>
      </p:bgPr>
    </p:bg>
    <p:spTree>
      <p:nvGrpSpPr>
        <p:cNvPr id="1" name="Shape 266"/>
        <p:cNvGrpSpPr/>
        <p:nvPr/>
      </p:nvGrpSpPr>
      <p:grpSpPr>
        <a:xfrm>
          <a:off x="0" y="0"/>
          <a:ext cx="0" cy="0"/>
          <a:chOff x="0" y="0"/>
          <a:chExt cx="0" cy="0"/>
        </a:xfrm>
      </p:grpSpPr>
      <p:sp>
        <p:nvSpPr>
          <p:cNvPr id="267" name="Google Shape;267;p37"/>
          <p:cNvSpPr txBox="1">
            <a:spLocks noGrp="1"/>
          </p:cNvSpPr>
          <p:nvPr>
            <p:ph type="ctrTitle"/>
          </p:nvPr>
        </p:nvSpPr>
        <p:spPr>
          <a:xfrm>
            <a:off x="552090" y="155275"/>
            <a:ext cx="6061361" cy="22370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Alzheimer’s Disease Detection Using Deep Learning Techniques</a:t>
            </a:r>
            <a:endParaRPr dirty="0"/>
          </a:p>
        </p:txBody>
      </p:sp>
      <p:graphicFrame>
        <p:nvGraphicFramePr>
          <p:cNvPr id="4" name="Table 4">
            <a:extLst>
              <a:ext uri="{FF2B5EF4-FFF2-40B4-BE49-F238E27FC236}">
                <a16:creationId xmlns:a16="http://schemas.microsoft.com/office/drawing/2014/main" id="{A2F96636-1F25-4AE9-B130-BF1ED345EA1F}"/>
              </a:ext>
            </a:extLst>
          </p:cNvPr>
          <p:cNvGraphicFramePr>
            <a:graphicFrameLocks noGrp="1"/>
          </p:cNvGraphicFramePr>
          <p:nvPr>
            <p:extLst>
              <p:ext uri="{D42A27DB-BD31-4B8C-83A1-F6EECF244321}">
                <p14:modId xmlns:p14="http://schemas.microsoft.com/office/powerpoint/2010/main" val="3340023296"/>
              </p:ext>
            </p:extLst>
          </p:nvPr>
        </p:nvGraphicFramePr>
        <p:xfrm>
          <a:off x="189447" y="3624482"/>
          <a:ext cx="6096000" cy="1236152"/>
        </p:xfrm>
        <a:graphic>
          <a:graphicData uri="http://schemas.openxmlformats.org/drawingml/2006/table">
            <a:tbl>
              <a:tblPr firstRow="1" bandRow="1">
                <a:tableStyleId>{9665835C-A4D1-4B93-A151-0AF78C35EE69}</a:tableStyleId>
              </a:tblPr>
              <a:tblGrid>
                <a:gridCol w="3050741">
                  <a:extLst>
                    <a:ext uri="{9D8B030D-6E8A-4147-A177-3AD203B41FA5}">
                      <a16:colId xmlns:a16="http://schemas.microsoft.com/office/drawing/2014/main" val="3849295037"/>
                    </a:ext>
                  </a:extLst>
                </a:gridCol>
                <a:gridCol w="3045259">
                  <a:extLst>
                    <a:ext uri="{9D8B030D-6E8A-4147-A177-3AD203B41FA5}">
                      <a16:colId xmlns:a16="http://schemas.microsoft.com/office/drawing/2014/main" val="2319303894"/>
                    </a:ext>
                  </a:extLst>
                </a:gridCol>
              </a:tblGrid>
              <a:tr h="309038">
                <a:tc>
                  <a:txBody>
                    <a:bodyPr/>
                    <a:lstStyle/>
                    <a:p>
                      <a:r>
                        <a:rPr lang="en-IN" dirty="0"/>
                        <a:t>Group Members Name :</a:t>
                      </a:r>
                    </a:p>
                  </a:txBody>
                  <a:tcPr/>
                </a:tc>
                <a:tc>
                  <a:txBody>
                    <a:bodyPr/>
                    <a:lstStyle/>
                    <a:p>
                      <a:r>
                        <a:rPr lang="en-IN" dirty="0"/>
                        <a:t>Roll Number :</a:t>
                      </a:r>
                    </a:p>
                  </a:txBody>
                  <a:tcPr/>
                </a:tc>
                <a:extLst>
                  <a:ext uri="{0D108BD9-81ED-4DB2-BD59-A6C34878D82A}">
                    <a16:rowId xmlns:a16="http://schemas.microsoft.com/office/drawing/2014/main" val="1209619981"/>
                  </a:ext>
                </a:extLst>
              </a:tr>
              <a:tr h="309038">
                <a:tc>
                  <a:txBody>
                    <a:bodyPr/>
                    <a:lstStyle/>
                    <a:p>
                      <a:r>
                        <a:rPr lang="en-IN" dirty="0"/>
                        <a:t>Ahmar Hasan Arish</a:t>
                      </a:r>
                    </a:p>
                  </a:txBody>
                  <a:tcPr/>
                </a:tc>
                <a:tc>
                  <a:txBody>
                    <a:bodyPr/>
                    <a:lstStyle/>
                    <a:p>
                      <a:r>
                        <a:rPr lang="en-IN" dirty="0"/>
                        <a:t>2006110</a:t>
                      </a:r>
                    </a:p>
                  </a:txBody>
                  <a:tcPr/>
                </a:tc>
                <a:extLst>
                  <a:ext uri="{0D108BD9-81ED-4DB2-BD59-A6C34878D82A}">
                    <a16:rowId xmlns:a16="http://schemas.microsoft.com/office/drawing/2014/main" val="984360733"/>
                  </a:ext>
                </a:extLst>
              </a:tr>
              <a:tr h="309038">
                <a:tc>
                  <a:txBody>
                    <a:bodyPr/>
                    <a:lstStyle/>
                    <a:p>
                      <a:r>
                        <a:rPr lang="en-IN" dirty="0"/>
                        <a:t>Ankit Kumar</a:t>
                      </a:r>
                    </a:p>
                  </a:txBody>
                  <a:tcPr/>
                </a:tc>
                <a:tc>
                  <a:txBody>
                    <a:bodyPr/>
                    <a:lstStyle/>
                    <a:p>
                      <a:r>
                        <a:rPr lang="en-IN" dirty="0"/>
                        <a:t>2006115</a:t>
                      </a:r>
                    </a:p>
                  </a:txBody>
                  <a:tcPr/>
                </a:tc>
                <a:extLst>
                  <a:ext uri="{0D108BD9-81ED-4DB2-BD59-A6C34878D82A}">
                    <a16:rowId xmlns:a16="http://schemas.microsoft.com/office/drawing/2014/main" val="2807674086"/>
                  </a:ext>
                </a:extLst>
              </a:tr>
              <a:tr h="309038">
                <a:tc>
                  <a:txBody>
                    <a:bodyPr/>
                    <a:lstStyle/>
                    <a:p>
                      <a:r>
                        <a:rPr lang="en-IN" dirty="0"/>
                        <a:t>Vishal Anand</a:t>
                      </a:r>
                    </a:p>
                  </a:txBody>
                  <a:tcPr/>
                </a:tc>
                <a:tc>
                  <a:txBody>
                    <a:bodyPr/>
                    <a:lstStyle/>
                    <a:p>
                      <a:r>
                        <a:rPr lang="en-IN" dirty="0"/>
                        <a:t>2006181</a:t>
                      </a:r>
                    </a:p>
                  </a:txBody>
                  <a:tcPr/>
                </a:tc>
                <a:extLst>
                  <a:ext uri="{0D108BD9-81ED-4DB2-BD59-A6C34878D82A}">
                    <a16:rowId xmlns:a16="http://schemas.microsoft.com/office/drawing/2014/main" val="2379068836"/>
                  </a:ext>
                </a:extLst>
              </a:tr>
            </a:tbl>
          </a:graphicData>
        </a:graphic>
      </p:graphicFrame>
      <p:sp>
        <p:nvSpPr>
          <p:cNvPr id="6" name="TextBox 5">
            <a:extLst>
              <a:ext uri="{FF2B5EF4-FFF2-40B4-BE49-F238E27FC236}">
                <a16:creationId xmlns:a16="http://schemas.microsoft.com/office/drawing/2014/main" id="{EE2B5B65-3169-45E5-B063-AD914C8649AE}"/>
              </a:ext>
            </a:extLst>
          </p:cNvPr>
          <p:cNvSpPr txBox="1"/>
          <p:nvPr/>
        </p:nvSpPr>
        <p:spPr>
          <a:xfrm>
            <a:off x="754911" y="2571750"/>
            <a:ext cx="4710223" cy="400110"/>
          </a:xfrm>
          <a:prstGeom prst="rect">
            <a:avLst/>
          </a:prstGeom>
          <a:noFill/>
        </p:spPr>
        <p:txBody>
          <a:bodyPr wrap="square" rtlCol="0">
            <a:spAutoFit/>
          </a:bodyPr>
          <a:lstStyle/>
          <a:p>
            <a:r>
              <a:rPr lang="en-IN" sz="2000" dirty="0">
                <a:solidFill>
                  <a:schemeClr val="bg2">
                    <a:lumMod val="50000"/>
                  </a:schemeClr>
                </a:solidFill>
              </a:rPr>
              <a:t>Project Guide : Dr Krishan Kumar Sethi</a:t>
            </a:r>
          </a:p>
        </p:txBody>
      </p:sp>
      <p:pic>
        <p:nvPicPr>
          <p:cNvPr id="3" name="Picture 2">
            <a:extLst>
              <a:ext uri="{FF2B5EF4-FFF2-40B4-BE49-F238E27FC236}">
                <a16:creationId xmlns:a16="http://schemas.microsoft.com/office/drawing/2014/main" id="{6E6EF192-02F7-B2F8-5BF2-156C37D85696}"/>
              </a:ext>
            </a:extLst>
          </p:cNvPr>
          <p:cNvPicPr>
            <a:picLocks noChangeAspect="1"/>
          </p:cNvPicPr>
          <p:nvPr/>
        </p:nvPicPr>
        <p:blipFill>
          <a:blip r:embed="rId3"/>
          <a:stretch>
            <a:fillRect/>
          </a:stretch>
        </p:blipFill>
        <p:spPr>
          <a:xfrm>
            <a:off x="7364729" y="941494"/>
            <a:ext cx="1576070" cy="15760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DenseNet Model</a:t>
            </a:r>
            <a:endParaRPr dirty="0"/>
          </a:p>
        </p:txBody>
      </p:sp>
      <p:sp>
        <p:nvSpPr>
          <p:cNvPr id="330" name="Google Shape;330;p43"/>
          <p:cNvSpPr txBox="1">
            <a:spLocks noGrp="1"/>
          </p:cNvSpPr>
          <p:nvPr>
            <p:ph type="subTitle" idx="1"/>
          </p:nvPr>
        </p:nvSpPr>
        <p:spPr>
          <a:xfrm>
            <a:off x="74429" y="1335049"/>
            <a:ext cx="5720316" cy="2473401"/>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bg1">
                    <a:lumMod val="10000"/>
                  </a:schemeClr>
                </a:solidFill>
                <a:latin typeface="+mj-lt"/>
              </a:rPr>
              <a:t>I</a:t>
            </a:r>
            <a:r>
              <a:rPr lang="en-US" b="0" i="0" dirty="0">
                <a:solidFill>
                  <a:schemeClr val="bg1">
                    <a:lumMod val="10000"/>
                  </a:schemeClr>
                </a:solidFill>
                <a:effectLst/>
                <a:latin typeface="+mj-lt"/>
              </a:rPr>
              <a:t>t is based on the idea of densely connecting every layer to every other layer in a feedforward neural network.</a:t>
            </a:r>
          </a:p>
          <a:p>
            <a:pPr marL="285750" lvl="0" indent="-285750" algn="l" rtl="0">
              <a:spcBef>
                <a:spcPts val="0"/>
              </a:spcBef>
              <a:spcAft>
                <a:spcPts val="0"/>
              </a:spcAft>
              <a:buFont typeface="Arial" panose="020B0604020202020204" pitchFamily="34" charset="0"/>
              <a:buChar char="•"/>
            </a:pPr>
            <a:r>
              <a:rPr lang="en-US" dirty="0">
                <a:solidFill>
                  <a:schemeClr val="bg1">
                    <a:lumMod val="10000"/>
                  </a:schemeClr>
                </a:solidFill>
                <a:latin typeface="+mj-lt"/>
              </a:rPr>
              <a:t>E</a:t>
            </a:r>
            <a:r>
              <a:rPr lang="en-US" b="0" i="0" dirty="0">
                <a:solidFill>
                  <a:schemeClr val="bg1">
                    <a:lumMod val="10000"/>
                  </a:schemeClr>
                </a:solidFill>
                <a:effectLst/>
                <a:latin typeface="+mj-lt"/>
              </a:rPr>
              <a:t>ach layer receives input directly from all preceding layers in the network. </a:t>
            </a:r>
          </a:p>
          <a:p>
            <a:pPr marL="285750" lvl="0" indent="-285750" algn="l" rtl="0">
              <a:spcBef>
                <a:spcPts val="0"/>
              </a:spcBef>
              <a:spcAft>
                <a:spcPts val="0"/>
              </a:spcAft>
              <a:buFont typeface="Arial" panose="020B0604020202020204" pitchFamily="34" charset="0"/>
              <a:buChar char="•"/>
            </a:pPr>
            <a:r>
              <a:rPr lang="en-US" b="0" i="0" dirty="0">
                <a:solidFill>
                  <a:schemeClr val="bg1">
                    <a:lumMod val="10000"/>
                  </a:schemeClr>
                </a:solidFill>
                <a:effectLst/>
                <a:latin typeface="+mj-lt"/>
              </a:rPr>
              <a:t>Better information flow between layers because of dense connectivity.</a:t>
            </a:r>
          </a:p>
          <a:p>
            <a:pPr marL="285750" lvl="0" indent="-285750" algn="l" rtl="0">
              <a:spcBef>
                <a:spcPts val="0"/>
              </a:spcBef>
              <a:spcAft>
                <a:spcPts val="0"/>
              </a:spcAft>
              <a:buFont typeface="Arial" panose="020B0604020202020204" pitchFamily="34" charset="0"/>
              <a:buChar char="•"/>
            </a:pPr>
            <a:r>
              <a:rPr lang="en-US" b="0" i="0" dirty="0">
                <a:solidFill>
                  <a:schemeClr val="bg1">
                    <a:lumMod val="10000"/>
                  </a:schemeClr>
                </a:solidFill>
                <a:effectLst/>
                <a:latin typeface="+mj-lt"/>
              </a:rPr>
              <a:t>Make use of "skip connections", which enable the direct propagation of information from one layer to another.</a:t>
            </a:r>
          </a:p>
          <a:p>
            <a:pPr marL="285750" lvl="0" indent="-285750" algn="l" rtl="0">
              <a:spcBef>
                <a:spcPts val="0"/>
              </a:spcBef>
              <a:spcAft>
                <a:spcPts val="0"/>
              </a:spcAft>
              <a:buFont typeface="Arial" panose="020B0604020202020204" pitchFamily="34" charset="0"/>
              <a:buChar char="•"/>
            </a:pPr>
            <a:r>
              <a:rPr lang="en-US" dirty="0">
                <a:solidFill>
                  <a:schemeClr val="bg1">
                    <a:lumMod val="10000"/>
                  </a:schemeClr>
                </a:solidFill>
                <a:latin typeface="+mj-lt"/>
              </a:rPr>
              <a:t>Solves the problem of vanishing gradient.</a:t>
            </a:r>
            <a:endParaRPr dirty="0">
              <a:solidFill>
                <a:schemeClr val="bg1">
                  <a:lumMod val="10000"/>
                </a:schemeClr>
              </a:solidFill>
              <a:latin typeface="+mj-lt"/>
            </a:endParaRPr>
          </a:p>
        </p:txBody>
      </p:sp>
      <p:pic>
        <p:nvPicPr>
          <p:cNvPr id="3" name="Picture 2">
            <a:extLst>
              <a:ext uri="{FF2B5EF4-FFF2-40B4-BE49-F238E27FC236}">
                <a16:creationId xmlns:a16="http://schemas.microsoft.com/office/drawing/2014/main" id="{F283AF73-8AEE-4CEC-A9AF-D917D9AAD9FA}"/>
              </a:ext>
            </a:extLst>
          </p:cNvPr>
          <p:cNvPicPr>
            <a:picLocks noChangeAspect="1"/>
          </p:cNvPicPr>
          <p:nvPr/>
        </p:nvPicPr>
        <p:blipFill>
          <a:blip r:embed="rId3"/>
          <a:stretch>
            <a:fillRect/>
          </a:stretch>
        </p:blipFill>
        <p:spPr>
          <a:xfrm>
            <a:off x="5879808" y="1017725"/>
            <a:ext cx="3189763" cy="3033280"/>
          </a:xfrm>
          <a:prstGeom prst="rect">
            <a:avLst/>
          </a:prstGeom>
        </p:spPr>
      </p:pic>
    </p:spTree>
    <p:extLst>
      <p:ext uri="{BB962C8B-B14F-4D97-AF65-F5344CB8AC3E}">
        <p14:creationId xmlns:p14="http://schemas.microsoft.com/office/powerpoint/2010/main" val="959027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23049"/>
            <a:ext cx="6815400" cy="8764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Types of DenseNet Model </a:t>
            </a:r>
            <a:endParaRPr sz="3200" b="1" dirty="0">
              <a:latin typeface="Exo" panose="020B0604020202020204" charset="0"/>
            </a:endParaRPr>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25215B-07CB-4832-A755-FBE7257DDBB9}"/>
              </a:ext>
            </a:extLst>
          </p:cNvPr>
          <p:cNvSpPr txBox="1"/>
          <p:nvPr/>
        </p:nvSpPr>
        <p:spPr>
          <a:xfrm>
            <a:off x="1127051" y="1096498"/>
            <a:ext cx="5188488" cy="3323987"/>
          </a:xfrm>
          <a:prstGeom prst="rect">
            <a:avLst/>
          </a:prstGeom>
          <a:noFill/>
        </p:spPr>
        <p:txBody>
          <a:bodyPr wrap="square" rtlCol="0">
            <a:spAutoFit/>
          </a:bodyPr>
          <a:lstStyle/>
          <a:p>
            <a:pPr marL="400050" indent="-400050">
              <a:buFont typeface="+mj-lt"/>
              <a:buAutoNum type="romanUcPeriod"/>
            </a:pPr>
            <a:r>
              <a:rPr lang="en-IN" b="1" dirty="0">
                <a:solidFill>
                  <a:schemeClr val="bg2">
                    <a:lumMod val="75000"/>
                  </a:schemeClr>
                </a:solidFill>
                <a:latin typeface="+mj-lt"/>
              </a:rPr>
              <a:t>DenseNet-121</a:t>
            </a:r>
            <a:br>
              <a:rPr lang="en-IN" dirty="0">
                <a:latin typeface="+mj-lt"/>
              </a:rPr>
            </a:br>
            <a:r>
              <a:rPr lang="en-US" b="0" i="0" dirty="0">
                <a:solidFill>
                  <a:schemeClr val="bg1">
                    <a:lumMod val="10000"/>
                  </a:schemeClr>
                </a:solidFill>
                <a:effectLst/>
                <a:latin typeface="+mj-lt"/>
              </a:rPr>
              <a:t>This is the smallest version with 121 layers. It has about 8 million parameters.</a:t>
            </a:r>
            <a:br>
              <a:rPr lang="en-US" b="0" i="0" dirty="0">
                <a:solidFill>
                  <a:schemeClr val="bg1">
                    <a:lumMod val="10000"/>
                  </a:schemeClr>
                </a:solidFill>
                <a:effectLst/>
                <a:latin typeface="+mj-lt"/>
              </a:rPr>
            </a:br>
            <a:endParaRPr lang="en-US" b="0" i="0" dirty="0">
              <a:solidFill>
                <a:schemeClr val="bg1">
                  <a:lumMod val="10000"/>
                </a:schemeClr>
              </a:solidFill>
              <a:effectLst/>
              <a:latin typeface="+mj-lt"/>
            </a:endParaRPr>
          </a:p>
          <a:p>
            <a:pPr marL="400050" indent="-400050">
              <a:buFont typeface="+mj-lt"/>
              <a:buAutoNum type="romanUcPeriod"/>
            </a:pPr>
            <a:r>
              <a:rPr lang="en-US" b="1" dirty="0">
                <a:solidFill>
                  <a:schemeClr val="bg2">
                    <a:lumMod val="75000"/>
                  </a:schemeClr>
                </a:solidFill>
                <a:latin typeface="+mj-lt"/>
              </a:rPr>
              <a:t>DenseNet-169</a:t>
            </a:r>
            <a:br>
              <a:rPr lang="en-US" dirty="0">
                <a:solidFill>
                  <a:srgbClr val="374151"/>
                </a:solidFill>
                <a:latin typeface="+mj-lt"/>
              </a:rPr>
            </a:br>
            <a:r>
              <a:rPr lang="en-US" b="0" i="0" dirty="0">
                <a:solidFill>
                  <a:schemeClr val="bg1">
                    <a:lumMod val="10000"/>
                  </a:schemeClr>
                </a:solidFill>
                <a:effectLst/>
                <a:latin typeface="+mj-lt"/>
              </a:rPr>
              <a:t>This is a larger version with 169 layers and about 14 million parameters</a:t>
            </a:r>
            <a:r>
              <a:rPr lang="en-US" b="0" i="0" dirty="0">
                <a:solidFill>
                  <a:srgbClr val="374151"/>
                </a:solidFill>
                <a:effectLst/>
                <a:latin typeface="+mj-lt"/>
              </a:rPr>
              <a:t>.</a:t>
            </a:r>
            <a:br>
              <a:rPr lang="en-US" b="0" i="0" dirty="0">
                <a:solidFill>
                  <a:srgbClr val="374151"/>
                </a:solidFill>
                <a:effectLst/>
                <a:latin typeface="+mj-lt"/>
              </a:rPr>
            </a:br>
            <a:endParaRPr lang="en-US" b="0" i="0" dirty="0">
              <a:solidFill>
                <a:srgbClr val="374151"/>
              </a:solidFill>
              <a:effectLst/>
              <a:latin typeface="+mj-lt"/>
            </a:endParaRPr>
          </a:p>
          <a:p>
            <a:pPr marL="400050" indent="-400050">
              <a:buFont typeface="+mj-lt"/>
              <a:buAutoNum type="romanUcPeriod"/>
            </a:pPr>
            <a:r>
              <a:rPr lang="en-US" b="1" dirty="0">
                <a:solidFill>
                  <a:schemeClr val="bg2">
                    <a:lumMod val="75000"/>
                  </a:schemeClr>
                </a:solidFill>
                <a:latin typeface="+mj-lt"/>
              </a:rPr>
              <a:t>DenseNet-201</a:t>
            </a:r>
            <a:br>
              <a:rPr lang="en-US" dirty="0">
                <a:solidFill>
                  <a:srgbClr val="374151"/>
                </a:solidFill>
                <a:latin typeface="+mj-lt"/>
              </a:rPr>
            </a:br>
            <a:r>
              <a:rPr lang="en-US" b="0" i="0" dirty="0">
                <a:solidFill>
                  <a:schemeClr val="bg1">
                    <a:lumMod val="10000"/>
                  </a:schemeClr>
                </a:solidFill>
                <a:effectLst/>
                <a:latin typeface="+mj-lt"/>
              </a:rPr>
              <a:t>This is an even larger version with 201 layers and about 20 million parameters.</a:t>
            </a:r>
            <a:br>
              <a:rPr lang="en-US" b="0" i="0" dirty="0">
                <a:solidFill>
                  <a:schemeClr val="bg1">
                    <a:lumMod val="10000"/>
                  </a:schemeClr>
                </a:solidFill>
                <a:effectLst/>
                <a:latin typeface="+mj-lt"/>
              </a:rPr>
            </a:br>
            <a:endParaRPr lang="en-US" b="0" i="0" dirty="0">
              <a:solidFill>
                <a:schemeClr val="bg1">
                  <a:lumMod val="10000"/>
                </a:schemeClr>
              </a:solidFill>
              <a:effectLst/>
              <a:latin typeface="+mj-lt"/>
            </a:endParaRPr>
          </a:p>
          <a:p>
            <a:pPr marL="400050" indent="-400050">
              <a:buFont typeface="+mj-lt"/>
              <a:buAutoNum type="romanUcPeriod"/>
            </a:pPr>
            <a:r>
              <a:rPr lang="en-US" b="1" dirty="0">
                <a:solidFill>
                  <a:schemeClr val="bg2">
                    <a:lumMod val="75000"/>
                  </a:schemeClr>
                </a:solidFill>
                <a:latin typeface="+mj-lt"/>
              </a:rPr>
              <a:t>DenseNet-264</a:t>
            </a:r>
            <a:br>
              <a:rPr lang="en-US" dirty="0">
                <a:solidFill>
                  <a:srgbClr val="374151"/>
                </a:solidFill>
                <a:latin typeface="+mj-lt"/>
              </a:rPr>
            </a:br>
            <a:r>
              <a:rPr lang="en-US" b="0" i="0" dirty="0">
                <a:solidFill>
                  <a:schemeClr val="bg1">
                    <a:lumMod val="10000"/>
                  </a:schemeClr>
                </a:solidFill>
                <a:effectLst/>
                <a:latin typeface="+mj-lt"/>
              </a:rPr>
              <a:t>This is the largest version with 264 layers and about 33 million parameters.</a:t>
            </a:r>
            <a:endParaRPr lang="en-IN" dirty="0">
              <a:solidFill>
                <a:schemeClr val="bg1">
                  <a:lumMod val="10000"/>
                </a:schemeClr>
              </a:solidFill>
              <a:latin typeface="+mj-lt"/>
            </a:endParaRPr>
          </a:p>
        </p:txBody>
      </p:sp>
    </p:spTree>
    <p:extLst>
      <p:ext uri="{BB962C8B-B14F-4D97-AF65-F5344CB8AC3E}">
        <p14:creationId xmlns:p14="http://schemas.microsoft.com/office/powerpoint/2010/main" val="213624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858401" y="1036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 Used </a:t>
            </a:r>
            <a:endParaRPr dirty="0"/>
          </a:p>
        </p:txBody>
      </p:sp>
      <p:sp>
        <p:nvSpPr>
          <p:cNvPr id="351" name="Google Shape;351;p45"/>
          <p:cNvSpPr txBox="1">
            <a:spLocks noGrp="1"/>
          </p:cNvSpPr>
          <p:nvPr>
            <p:ph type="subTitle" idx="4"/>
          </p:nvPr>
        </p:nvSpPr>
        <p:spPr>
          <a:xfrm>
            <a:off x="163610" y="4278296"/>
            <a:ext cx="1862258" cy="74160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Mild-Demented</a:t>
            </a:r>
            <a:endParaRPr dirty="0"/>
          </a:p>
        </p:txBody>
      </p:sp>
      <p:sp>
        <p:nvSpPr>
          <p:cNvPr id="352" name="Google Shape;352;p45"/>
          <p:cNvSpPr txBox="1">
            <a:spLocks noGrp="1"/>
          </p:cNvSpPr>
          <p:nvPr>
            <p:ph type="subTitle" idx="5"/>
          </p:nvPr>
        </p:nvSpPr>
        <p:spPr>
          <a:xfrm>
            <a:off x="2254462" y="4301963"/>
            <a:ext cx="2414100" cy="6897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Moderate-Demented</a:t>
            </a:r>
            <a:endParaRPr dirty="0"/>
          </a:p>
        </p:txBody>
      </p:sp>
      <p:sp>
        <p:nvSpPr>
          <p:cNvPr id="353" name="Google Shape;353;p45"/>
          <p:cNvSpPr txBox="1">
            <a:spLocks noGrp="1"/>
          </p:cNvSpPr>
          <p:nvPr>
            <p:ph type="subTitle" idx="6"/>
          </p:nvPr>
        </p:nvSpPr>
        <p:spPr>
          <a:xfrm>
            <a:off x="4775393" y="4203934"/>
            <a:ext cx="1820238" cy="7691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Non-Demented</a:t>
            </a:r>
            <a:endParaRPr dirty="0"/>
          </a:p>
        </p:txBody>
      </p:sp>
      <p:pic>
        <p:nvPicPr>
          <p:cNvPr id="354" name="Google Shape;354;p45"/>
          <p:cNvPicPr preferRelativeResize="0"/>
          <p:nvPr/>
        </p:nvPicPr>
        <p:blipFill>
          <a:blip r:embed="rId3"/>
          <a:srcRect t="5342" b="5342"/>
          <a:stretch/>
        </p:blipFill>
        <p:spPr>
          <a:xfrm>
            <a:off x="503604" y="2703928"/>
            <a:ext cx="1300200" cy="1385400"/>
          </a:xfrm>
          <a:prstGeom prst="roundRect">
            <a:avLst>
              <a:gd name="adj" fmla="val 22956"/>
            </a:avLst>
          </a:prstGeom>
          <a:noFill/>
          <a:ln w="19050" cap="flat" cmpd="sng">
            <a:solidFill>
              <a:srgbClr val="76B5B1"/>
            </a:solidFill>
            <a:prstDash val="solid"/>
            <a:round/>
            <a:headEnd type="none" w="sm" len="sm"/>
            <a:tailEnd type="none" w="sm" len="sm"/>
          </a:ln>
        </p:spPr>
      </p:pic>
      <p:sp>
        <p:nvSpPr>
          <p:cNvPr id="355" name="Google Shape;355;p45"/>
          <p:cNvSpPr/>
          <p:nvPr/>
        </p:nvSpPr>
        <p:spPr>
          <a:xfrm>
            <a:off x="-324275" y="-741350"/>
            <a:ext cx="2020200" cy="1978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5"/>
          <p:cNvSpPr/>
          <p:nvPr/>
        </p:nvSpPr>
        <p:spPr>
          <a:xfrm>
            <a:off x="7244775" y="539500"/>
            <a:ext cx="1679400" cy="16449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5"/>
          <p:cNvSpPr/>
          <p:nvPr/>
        </p:nvSpPr>
        <p:spPr>
          <a:xfrm>
            <a:off x="3308100" y="1239301"/>
            <a:ext cx="1263900" cy="1237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45"/>
          <p:cNvPicPr preferRelativeResize="0"/>
          <p:nvPr/>
        </p:nvPicPr>
        <p:blipFill>
          <a:blip r:embed="rId4"/>
          <a:srcRect t="4108" b="4108"/>
          <a:stretch/>
        </p:blipFill>
        <p:spPr>
          <a:xfrm>
            <a:off x="5035412" y="2700518"/>
            <a:ext cx="1300200" cy="1385400"/>
          </a:xfrm>
          <a:prstGeom prst="roundRect">
            <a:avLst>
              <a:gd name="adj" fmla="val 22956"/>
            </a:avLst>
          </a:prstGeom>
          <a:noFill/>
          <a:ln w="19050" cap="flat" cmpd="sng">
            <a:solidFill>
              <a:srgbClr val="76B5B1"/>
            </a:solidFill>
            <a:prstDash val="solid"/>
            <a:round/>
            <a:headEnd type="none" w="sm" len="sm"/>
            <a:tailEnd type="none" w="sm" len="sm"/>
          </a:ln>
        </p:spPr>
      </p:pic>
      <p:pic>
        <p:nvPicPr>
          <p:cNvPr id="359" name="Google Shape;359;p45"/>
          <p:cNvPicPr preferRelativeResize="0"/>
          <p:nvPr/>
        </p:nvPicPr>
        <p:blipFill>
          <a:blip r:embed="rId5"/>
          <a:srcRect t="2881" b="2881"/>
          <a:stretch/>
        </p:blipFill>
        <p:spPr>
          <a:xfrm>
            <a:off x="2693724" y="2712188"/>
            <a:ext cx="1300200" cy="1385400"/>
          </a:xfrm>
          <a:prstGeom prst="roundRect">
            <a:avLst>
              <a:gd name="adj" fmla="val 22956"/>
            </a:avLst>
          </a:prstGeom>
          <a:noFill/>
          <a:ln w="19050" cap="flat" cmpd="sng">
            <a:solidFill>
              <a:srgbClr val="76B5B1"/>
            </a:solidFill>
            <a:prstDash val="solid"/>
            <a:round/>
            <a:headEnd type="none" w="sm" len="sm"/>
            <a:tailEnd type="none" w="sm" len="sm"/>
          </a:ln>
        </p:spPr>
      </p:pic>
      <p:pic>
        <p:nvPicPr>
          <p:cNvPr id="15" name="Google Shape;358;p45">
            <a:extLst>
              <a:ext uri="{FF2B5EF4-FFF2-40B4-BE49-F238E27FC236}">
                <a16:creationId xmlns:a16="http://schemas.microsoft.com/office/drawing/2014/main" id="{32692C87-FF7E-4E99-8D47-6470B507C345}"/>
              </a:ext>
            </a:extLst>
          </p:cNvPr>
          <p:cNvPicPr preferRelativeResize="0"/>
          <p:nvPr/>
        </p:nvPicPr>
        <p:blipFill>
          <a:blip r:embed="rId6"/>
          <a:srcRect t="4597" b="4597"/>
          <a:stretch/>
        </p:blipFill>
        <p:spPr>
          <a:xfrm>
            <a:off x="7244775" y="2703928"/>
            <a:ext cx="1317626" cy="1378581"/>
          </a:xfrm>
          <a:prstGeom prst="roundRect">
            <a:avLst>
              <a:gd name="adj" fmla="val 22956"/>
            </a:avLst>
          </a:prstGeom>
          <a:noFill/>
          <a:ln w="19050" cap="flat" cmpd="sng">
            <a:solidFill>
              <a:srgbClr val="76B5B1"/>
            </a:solidFill>
            <a:prstDash val="solid"/>
            <a:round/>
            <a:headEnd type="none" w="sm" len="sm"/>
            <a:tailEnd type="none" w="sm" len="sm"/>
          </a:ln>
        </p:spPr>
      </p:pic>
      <p:sp>
        <p:nvSpPr>
          <p:cNvPr id="16" name="Google Shape;353;p45">
            <a:extLst>
              <a:ext uri="{FF2B5EF4-FFF2-40B4-BE49-F238E27FC236}">
                <a16:creationId xmlns:a16="http://schemas.microsoft.com/office/drawing/2014/main" id="{89643E2E-F341-4F28-861B-16819318B1B5}"/>
              </a:ext>
            </a:extLst>
          </p:cNvPr>
          <p:cNvSpPr txBox="1">
            <a:spLocks/>
          </p:cNvSpPr>
          <p:nvPr/>
        </p:nvSpPr>
        <p:spPr>
          <a:xfrm>
            <a:off x="6747221" y="4203935"/>
            <a:ext cx="2414100" cy="769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IN" dirty="0"/>
              <a:t>Very Mild-Demented</a:t>
            </a:r>
          </a:p>
        </p:txBody>
      </p:sp>
      <p:sp>
        <p:nvSpPr>
          <p:cNvPr id="2" name="TextBox 1">
            <a:extLst>
              <a:ext uri="{FF2B5EF4-FFF2-40B4-BE49-F238E27FC236}">
                <a16:creationId xmlns:a16="http://schemas.microsoft.com/office/drawing/2014/main" id="{4365622C-2EED-4D2B-862B-16E7B9ADEE36}"/>
              </a:ext>
            </a:extLst>
          </p:cNvPr>
          <p:cNvSpPr txBox="1"/>
          <p:nvPr/>
        </p:nvSpPr>
        <p:spPr>
          <a:xfrm>
            <a:off x="781518" y="1000519"/>
            <a:ext cx="8362482" cy="954107"/>
          </a:xfrm>
          <a:prstGeom prst="rect">
            <a:avLst/>
          </a:prstGeom>
          <a:noFill/>
        </p:spPr>
        <p:txBody>
          <a:bodyPr wrap="square" rtlCol="0">
            <a:spAutoFit/>
          </a:bodyPr>
          <a:lstStyle/>
          <a:p>
            <a:r>
              <a:rPr lang="en-US" b="0" i="0" dirty="0">
                <a:solidFill>
                  <a:srgbClr val="374151"/>
                </a:solidFill>
                <a:effectLst/>
                <a:latin typeface="+mj-lt"/>
              </a:rPr>
              <a:t>The </a:t>
            </a:r>
            <a:r>
              <a:rPr lang="en-US" b="1" i="0" dirty="0">
                <a:solidFill>
                  <a:srgbClr val="374151"/>
                </a:solidFill>
                <a:effectLst/>
                <a:latin typeface="+mj-lt"/>
              </a:rPr>
              <a:t>ADNI</a:t>
            </a:r>
            <a:r>
              <a:rPr lang="en-US" b="0" i="0" dirty="0">
                <a:solidFill>
                  <a:srgbClr val="374151"/>
                </a:solidFill>
                <a:effectLst/>
                <a:latin typeface="+mj-lt"/>
              </a:rPr>
              <a:t> </a:t>
            </a:r>
            <a:r>
              <a:rPr lang="en-US" b="1" i="0" dirty="0">
                <a:solidFill>
                  <a:srgbClr val="374151"/>
                </a:solidFill>
                <a:effectLst/>
                <a:latin typeface="+mj-lt"/>
              </a:rPr>
              <a:t>dataset</a:t>
            </a:r>
            <a:r>
              <a:rPr lang="en-US" b="0" i="0" dirty="0">
                <a:solidFill>
                  <a:srgbClr val="374151"/>
                </a:solidFill>
                <a:effectLst/>
                <a:latin typeface="+mj-lt"/>
              </a:rPr>
              <a:t> is a collection of data obtained from participants in the Alzheimer's Disease Neuroimaging Initiative (ADNI) study launched in 2004 that aims to improve our understanding of Alzheimer's disease by identifying biomarkers and developing better methods of diagnosis, treatment, and prevention.</a:t>
            </a:r>
            <a:endParaRPr lang="en-IN" dirty="0">
              <a:latin typeface="+mj-lt"/>
            </a:endParaRPr>
          </a:p>
        </p:txBody>
      </p:sp>
      <p:sp>
        <p:nvSpPr>
          <p:cNvPr id="3" name="TextBox 2">
            <a:extLst>
              <a:ext uri="{FF2B5EF4-FFF2-40B4-BE49-F238E27FC236}">
                <a16:creationId xmlns:a16="http://schemas.microsoft.com/office/drawing/2014/main" id="{67A85EB1-0DC8-446A-81F9-4D3A70856984}"/>
              </a:ext>
            </a:extLst>
          </p:cNvPr>
          <p:cNvSpPr txBox="1"/>
          <p:nvPr/>
        </p:nvSpPr>
        <p:spPr>
          <a:xfrm>
            <a:off x="765543" y="1908092"/>
            <a:ext cx="7806037" cy="523220"/>
          </a:xfrm>
          <a:prstGeom prst="rect">
            <a:avLst/>
          </a:prstGeom>
          <a:noFill/>
        </p:spPr>
        <p:txBody>
          <a:bodyPr wrap="square" rtlCol="0">
            <a:spAutoFit/>
          </a:bodyPr>
          <a:lstStyle/>
          <a:p>
            <a:r>
              <a:rPr lang="en-US" b="0" i="0" dirty="0">
                <a:solidFill>
                  <a:srgbClr val="3C4043"/>
                </a:solidFill>
                <a:effectLst/>
                <a:latin typeface="+mj-lt"/>
              </a:rPr>
              <a:t>Dataset consists of two files - Training and Testing both containing a total of around ~5000 images each segregated into the severity of Alzheimer’s classes.</a:t>
            </a:r>
            <a:endParaRPr lang="en-IN" dirty="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719999" y="1770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 Pre-processing : </a:t>
            </a:r>
            <a:endParaRPr dirty="0"/>
          </a:p>
        </p:txBody>
      </p:sp>
      <p:sp>
        <p:nvSpPr>
          <p:cNvPr id="340" name="Google Shape;340;p44"/>
          <p:cNvSpPr/>
          <p:nvPr/>
        </p:nvSpPr>
        <p:spPr>
          <a:xfrm>
            <a:off x="7982575" y="3921825"/>
            <a:ext cx="1016400" cy="9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6744600" y="539500"/>
            <a:ext cx="1679400" cy="164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9;p44">
            <a:extLst>
              <a:ext uri="{FF2B5EF4-FFF2-40B4-BE49-F238E27FC236}">
                <a16:creationId xmlns:a16="http://schemas.microsoft.com/office/drawing/2014/main" id="{461D038B-E967-4DB2-BB54-BDD19B0BD248}"/>
              </a:ext>
            </a:extLst>
          </p:cNvPr>
          <p:cNvSpPr txBox="1">
            <a:spLocks/>
          </p:cNvSpPr>
          <p:nvPr/>
        </p:nvSpPr>
        <p:spPr>
          <a:xfrm>
            <a:off x="134782" y="2789454"/>
            <a:ext cx="39939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IN" sz="1800" dirty="0"/>
          </a:p>
        </p:txBody>
      </p:sp>
      <p:sp>
        <p:nvSpPr>
          <p:cNvPr id="8" name="TextBox 7">
            <a:extLst>
              <a:ext uri="{FF2B5EF4-FFF2-40B4-BE49-F238E27FC236}">
                <a16:creationId xmlns:a16="http://schemas.microsoft.com/office/drawing/2014/main" id="{90722EAB-0A26-4C34-A907-8BE3C1F69CD4}"/>
              </a:ext>
            </a:extLst>
          </p:cNvPr>
          <p:cNvSpPr txBox="1"/>
          <p:nvPr/>
        </p:nvSpPr>
        <p:spPr>
          <a:xfrm>
            <a:off x="566967" y="1361950"/>
            <a:ext cx="5675050" cy="2800767"/>
          </a:xfrm>
          <a:prstGeom prst="rect">
            <a:avLst/>
          </a:prstGeom>
          <a:noFill/>
        </p:spPr>
        <p:txBody>
          <a:bodyPr wrap="square" rtlCol="0">
            <a:spAutoFit/>
          </a:bodyPr>
          <a:lstStyle/>
          <a:p>
            <a:r>
              <a:rPr lang="en-IN" sz="1600" dirty="0"/>
              <a:t>Performed </a:t>
            </a:r>
            <a:r>
              <a:rPr lang="en-IN" sz="1600" b="1" dirty="0"/>
              <a:t>Image Data Augmentation </a:t>
            </a:r>
            <a:r>
              <a:rPr lang="en-IN" sz="1600" dirty="0"/>
              <a:t>on given MRI data -:</a:t>
            </a:r>
          </a:p>
          <a:p>
            <a:endParaRPr lang="en-IN" sz="1600" dirty="0"/>
          </a:p>
          <a:p>
            <a:pPr marL="285750" indent="-285750">
              <a:buFont typeface="Arial" panose="020B0604020202020204" pitchFamily="34" charset="0"/>
              <a:buChar char="•"/>
            </a:pPr>
            <a:r>
              <a:rPr lang="en-IN" sz="1600" dirty="0"/>
              <a:t>Creating new images from existing ones.</a:t>
            </a:r>
            <a:br>
              <a:rPr lang="en-IN" sz="1600" dirty="0"/>
            </a:br>
            <a:endParaRPr lang="en-IN" sz="1600" dirty="0"/>
          </a:p>
          <a:p>
            <a:pPr marL="285750" indent="-285750">
              <a:buFont typeface="Arial" panose="020B0604020202020204" pitchFamily="34" charset="0"/>
              <a:buChar char="•"/>
            </a:pPr>
            <a:r>
              <a:rPr lang="en-IN" sz="1600" dirty="0"/>
              <a:t>Achieved by making small changes to existing images such as adjusting the brightness of the image, or rotating the image, or shifting the subject in the image horizontally or vertically. </a:t>
            </a:r>
            <a:br>
              <a:rPr lang="en-IN" sz="1600" dirty="0"/>
            </a:br>
            <a:endParaRPr lang="en-IN" sz="1600" dirty="0"/>
          </a:p>
          <a:p>
            <a:pPr marL="285750" indent="-285750">
              <a:buFont typeface="Arial" panose="020B0604020202020204" pitchFamily="34" charset="0"/>
              <a:buChar char="•"/>
            </a:pPr>
            <a:r>
              <a:rPr lang="en-IN" sz="1600" dirty="0"/>
              <a:t>Increases the size of your training set, thereby providing much more data to your  model for training.</a:t>
            </a:r>
          </a:p>
        </p:txBody>
      </p:sp>
      <p:pic>
        <p:nvPicPr>
          <p:cNvPr id="14" name="Picture 13">
            <a:extLst>
              <a:ext uri="{FF2B5EF4-FFF2-40B4-BE49-F238E27FC236}">
                <a16:creationId xmlns:a16="http://schemas.microsoft.com/office/drawing/2014/main" id="{928FE712-9031-4C82-B624-4B929704EF94}"/>
              </a:ext>
            </a:extLst>
          </p:cNvPr>
          <p:cNvPicPr>
            <a:picLocks noChangeAspect="1"/>
          </p:cNvPicPr>
          <p:nvPr/>
        </p:nvPicPr>
        <p:blipFill>
          <a:blip r:embed="rId3"/>
          <a:stretch>
            <a:fillRect/>
          </a:stretch>
        </p:blipFill>
        <p:spPr>
          <a:xfrm>
            <a:off x="6196200" y="1112200"/>
            <a:ext cx="2947800" cy="27529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title"/>
          </p:nvPr>
        </p:nvSpPr>
        <p:spPr>
          <a:xfrm>
            <a:off x="719999" y="17704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 Pre-processing : </a:t>
            </a:r>
            <a:endParaRPr dirty="0"/>
          </a:p>
        </p:txBody>
      </p:sp>
      <p:sp>
        <p:nvSpPr>
          <p:cNvPr id="340" name="Google Shape;340;p44"/>
          <p:cNvSpPr/>
          <p:nvPr/>
        </p:nvSpPr>
        <p:spPr>
          <a:xfrm>
            <a:off x="7982575" y="3921825"/>
            <a:ext cx="1016400" cy="9957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6744600" y="539500"/>
            <a:ext cx="1679400" cy="1644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9;p44">
            <a:extLst>
              <a:ext uri="{FF2B5EF4-FFF2-40B4-BE49-F238E27FC236}">
                <a16:creationId xmlns:a16="http://schemas.microsoft.com/office/drawing/2014/main" id="{461D038B-E967-4DB2-BB54-BDD19B0BD248}"/>
              </a:ext>
            </a:extLst>
          </p:cNvPr>
          <p:cNvSpPr txBox="1">
            <a:spLocks/>
          </p:cNvSpPr>
          <p:nvPr/>
        </p:nvSpPr>
        <p:spPr>
          <a:xfrm>
            <a:off x="134782" y="2789454"/>
            <a:ext cx="39939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IN" sz="1800" dirty="0"/>
          </a:p>
        </p:txBody>
      </p:sp>
      <p:sp>
        <p:nvSpPr>
          <p:cNvPr id="8" name="TextBox 7">
            <a:extLst>
              <a:ext uri="{FF2B5EF4-FFF2-40B4-BE49-F238E27FC236}">
                <a16:creationId xmlns:a16="http://schemas.microsoft.com/office/drawing/2014/main" id="{90722EAB-0A26-4C34-A907-8BE3C1F69CD4}"/>
              </a:ext>
            </a:extLst>
          </p:cNvPr>
          <p:cNvSpPr txBox="1"/>
          <p:nvPr/>
        </p:nvSpPr>
        <p:spPr>
          <a:xfrm>
            <a:off x="589394" y="942794"/>
            <a:ext cx="6016983" cy="3293209"/>
          </a:xfrm>
          <a:prstGeom prst="rect">
            <a:avLst/>
          </a:prstGeom>
          <a:noFill/>
        </p:spPr>
        <p:txBody>
          <a:bodyPr wrap="square" rtlCol="0">
            <a:spAutoFit/>
          </a:bodyPr>
          <a:lstStyle/>
          <a:p>
            <a:pPr marL="285750" indent="-285750">
              <a:buFont typeface="Arial" panose="020B0604020202020204" pitchFamily="34" charset="0"/>
              <a:buChar char="•"/>
            </a:pPr>
            <a:r>
              <a:rPr lang="en-IN" sz="1600" dirty="0"/>
              <a:t>The input images are resized to 224x224 pixels before being fed into the model. </a:t>
            </a:r>
            <a:br>
              <a:rPr lang="en-IN" sz="1600" dirty="0"/>
            </a:br>
            <a:endParaRPr lang="en-IN" sz="1600" dirty="0"/>
          </a:p>
          <a:p>
            <a:pPr marL="285750" indent="-285750">
              <a:buFont typeface="Arial" panose="020B0604020202020204" pitchFamily="34" charset="0"/>
              <a:buChar char="•"/>
            </a:pPr>
            <a:r>
              <a:rPr lang="en-IN" sz="1600" dirty="0"/>
              <a:t>Labels are one-hot encoded.</a:t>
            </a:r>
            <a:br>
              <a:rPr lang="en-IN" sz="1600" dirty="0"/>
            </a:br>
            <a:endParaRPr lang="en-IN" sz="1600" dirty="0"/>
          </a:p>
          <a:p>
            <a:pPr marL="285750" indent="-285750">
              <a:buFont typeface="Arial" panose="020B0604020202020204" pitchFamily="34" charset="0"/>
              <a:buChar char="•"/>
            </a:pPr>
            <a:r>
              <a:rPr lang="en-IN" sz="1600" dirty="0"/>
              <a:t>Batch size used is of 32,it indicates that the generator will generate batches of 32 samples each.</a:t>
            </a:r>
            <a:br>
              <a:rPr lang="en-IN" sz="1600" dirty="0"/>
            </a:br>
            <a:endParaRPr lang="en-IN" sz="1600" dirty="0"/>
          </a:p>
          <a:p>
            <a:pPr marL="285750" indent="-285750">
              <a:buFont typeface="Arial" panose="020B0604020202020204" pitchFamily="34" charset="0"/>
              <a:buChar char="•"/>
            </a:pPr>
            <a:r>
              <a:rPr lang="en-IN" sz="1600" dirty="0"/>
              <a:t>Performing over-sampling of data since the classes are imbalanced.</a:t>
            </a:r>
            <a:br>
              <a:rPr lang="en-IN" sz="1600" dirty="0"/>
            </a:br>
            <a:endParaRPr lang="en-IN" sz="1600" dirty="0"/>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977463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42765"/>
            <a:ext cx="6815400" cy="18014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200" b="1" dirty="0">
                <a:latin typeface="Exo" panose="020B0604020202020204" charset="0"/>
              </a:rPr>
              <a:t>Deep Learning Models Used - :</a:t>
            </a:r>
            <a:endParaRPr sz="3200" b="1" dirty="0">
              <a:latin typeface="Exo" panose="020B0604020202020204" charset="0"/>
            </a:endParaRPr>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25215B-07CB-4832-A755-FBE7257DDBB9}"/>
              </a:ext>
            </a:extLst>
          </p:cNvPr>
          <p:cNvSpPr txBox="1"/>
          <p:nvPr/>
        </p:nvSpPr>
        <p:spPr>
          <a:xfrm>
            <a:off x="1448575" y="1658678"/>
            <a:ext cx="6815400" cy="2246769"/>
          </a:xfrm>
          <a:prstGeom prst="rect">
            <a:avLst/>
          </a:prstGeom>
          <a:noFill/>
        </p:spPr>
        <p:txBody>
          <a:bodyPr wrap="square" rtlCol="0">
            <a:spAutoFit/>
          </a:bodyPr>
          <a:lstStyle/>
          <a:p>
            <a:pPr marL="400050" indent="-400050">
              <a:buFont typeface="+mj-lt"/>
              <a:buAutoNum type="romanUcPeriod"/>
            </a:pPr>
            <a:r>
              <a:rPr lang="en-IN" dirty="0">
                <a:solidFill>
                  <a:schemeClr val="bg2">
                    <a:lumMod val="50000"/>
                  </a:schemeClr>
                </a:solidFill>
              </a:rPr>
              <a:t>Convolutional Neural Network</a:t>
            </a:r>
            <a:br>
              <a:rPr lang="en-IN" dirty="0">
                <a:solidFill>
                  <a:schemeClr val="bg2">
                    <a:lumMod val="50000"/>
                  </a:schemeClr>
                </a:solidFill>
              </a:rPr>
            </a:br>
            <a:br>
              <a:rPr lang="en-IN" dirty="0">
                <a:solidFill>
                  <a:schemeClr val="bg2">
                    <a:lumMod val="50000"/>
                  </a:schemeClr>
                </a:solidFill>
              </a:rPr>
            </a:br>
            <a:r>
              <a:rPr lang="en-IN" dirty="0">
                <a:solidFill>
                  <a:schemeClr val="bg2">
                    <a:lumMod val="50000"/>
                  </a:schemeClr>
                </a:solidFill>
              </a:rPr>
              <a:t> </a:t>
            </a:r>
          </a:p>
          <a:p>
            <a:pPr marL="400050" indent="-400050">
              <a:buFont typeface="+mj-lt"/>
              <a:buAutoNum type="romanUcPeriod"/>
            </a:pPr>
            <a:r>
              <a:rPr lang="en-IN" dirty="0">
                <a:solidFill>
                  <a:schemeClr val="bg2">
                    <a:lumMod val="50000"/>
                  </a:schemeClr>
                </a:solidFill>
              </a:rPr>
              <a:t>Inception Model </a:t>
            </a:r>
            <a:br>
              <a:rPr lang="en-IN" dirty="0">
                <a:solidFill>
                  <a:schemeClr val="bg2">
                    <a:lumMod val="50000"/>
                  </a:schemeClr>
                </a:solidFill>
              </a:rPr>
            </a:br>
            <a:br>
              <a:rPr lang="en-IN" dirty="0">
                <a:solidFill>
                  <a:schemeClr val="bg2">
                    <a:lumMod val="50000"/>
                  </a:schemeClr>
                </a:solidFill>
              </a:rPr>
            </a:br>
            <a:endParaRPr lang="en-IN" dirty="0">
              <a:solidFill>
                <a:schemeClr val="bg2">
                  <a:lumMod val="50000"/>
                </a:schemeClr>
              </a:solidFill>
            </a:endParaRPr>
          </a:p>
          <a:p>
            <a:pPr marL="400050" indent="-400050">
              <a:buFont typeface="+mj-lt"/>
              <a:buAutoNum type="romanUcPeriod"/>
            </a:pPr>
            <a:r>
              <a:rPr lang="en-IN" dirty="0">
                <a:solidFill>
                  <a:schemeClr val="bg2">
                    <a:lumMod val="50000"/>
                  </a:schemeClr>
                </a:solidFill>
              </a:rPr>
              <a:t>Dense Network Model</a:t>
            </a:r>
            <a:br>
              <a:rPr lang="en-IN" dirty="0">
                <a:solidFill>
                  <a:schemeClr val="bg2">
                    <a:lumMod val="50000"/>
                  </a:schemeClr>
                </a:solidFill>
              </a:rPr>
            </a:br>
            <a:br>
              <a:rPr lang="en-IN" dirty="0">
                <a:solidFill>
                  <a:schemeClr val="bg2">
                    <a:lumMod val="50000"/>
                  </a:schemeClr>
                </a:solidFill>
              </a:rPr>
            </a:br>
            <a:endParaRPr lang="en-IN" dirty="0">
              <a:solidFill>
                <a:schemeClr val="bg2">
                  <a:lumMod val="50000"/>
                </a:schemeClr>
              </a:solidFill>
            </a:endParaRPr>
          </a:p>
          <a:p>
            <a:pPr marL="400050" indent="-400050">
              <a:buFont typeface="+mj-lt"/>
              <a:buAutoNum type="romanUcPeriod"/>
            </a:pPr>
            <a:r>
              <a:rPr lang="en-IN" dirty="0">
                <a:solidFill>
                  <a:schemeClr val="bg2">
                    <a:lumMod val="50000"/>
                  </a:schemeClr>
                </a:solidFill>
              </a:rPr>
              <a:t>Recurrent Neural Network</a:t>
            </a:r>
            <a:endParaRPr lang="en-IN" dirty="0"/>
          </a:p>
        </p:txBody>
      </p:sp>
    </p:spTree>
    <p:extLst>
      <p:ext uri="{BB962C8B-B14F-4D97-AF65-F5344CB8AC3E}">
        <p14:creationId xmlns:p14="http://schemas.microsoft.com/office/powerpoint/2010/main" val="170735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CNN Model Summary</a:t>
            </a:r>
            <a:endParaRPr dirty="0"/>
          </a:p>
        </p:txBody>
      </p:sp>
      <p:pic>
        <p:nvPicPr>
          <p:cNvPr id="3" name="Picture 2">
            <a:extLst>
              <a:ext uri="{FF2B5EF4-FFF2-40B4-BE49-F238E27FC236}">
                <a16:creationId xmlns:a16="http://schemas.microsoft.com/office/drawing/2014/main" id="{A4DE4915-4612-4740-9332-EA8D8F1DE872}"/>
              </a:ext>
            </a:extLst>
          </p:cNvPr>
          <p:cNvPicPr>
            <a:picLocks noChangeAspect="1"/>
          </p:cNvPicPr>
          <p:nvPr/>
        </p:nvPicPr>
        <p:blipFill>
          <a:blip r:embed="rId3"/>
          <a:stretch>
            <a:fillRect/>
          </a:stretch>
        </p:blipFill>
        <p:spPr>
          <a:xfrm>
            <a:off x="1363598" y="1017725"/>
            <a:ext cx="6416753" cy="383179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511206" y="12604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Inception Model Summary</a:t>
            </a:r>
            <a:endParaRPr dirty="0"/>
          </a:p>
        </p:txBody>
      </p:sp>
      <p:pic>
        <p:nvPicPr>
          <p:cNvPr id="3" name="Picture 2">
            <a:extLst>
              <a:ext uri="{FF2B5EF4-FFF2-40B4-BE49-F238E27FC236}">
                <a16:creationId xmlns:a16="http://schemas.microsoft.com/office/drawing/2014/main" id="{7DD52078-AEEE-4BF2-9DF4-F26F543678E0}"/>
              </a:ext>
            </a:extLst>
          </p:cNvPr>
          <p:cNvPicPr>
            <a:picLocks noChangeAspect="1"/>
          </p:cNvPicPr>
          <p:nvPr/>
        </p:nvPicPr>
        <p:blipFill>
          <a:blip r:embed="rId3"/>
          <a:stretch>
            <a:fillRect/>
          </a:stretch>
        </p:blipFill>
        <p:spPr>
          <a:xfrm>
            <a:off x="1435395" y="792726"/>
            <a:ext cx="6899636" cy="4323564"/>
          </a:xfrm>
          <a:prstGeom prst="rect">
            <a:avLst/>
          </a:prstGeom>
        </p:spPr>
      </p:pic>
    </p:spTree>
    <p:extLst>
      <p:ext uri="{BB962C8B-B14F-4D97-AF65-F5344CB8AC3E}">
        <p14:creationId xmlns:p14="http://schemas.microsoft.com/office/powerpoint/2010/main" val="2750821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DenseNet Model Summary</a:t>
            </a:r>
            <a:endParaRPr dirty="0"/>
          </a:p>
        </p:txBody>
      </p:sp>
      <p:pic>
        <p:nvPicPr>
          <p:cNvPr id="3" name="Picture 2">
            <a:extLst>
              <a:ext uri="{FF2B5EF4-FFF2-40B4-BE49-F238E27FC236}">
                <a16:creationId xmlns:a16="http://schemas.microsoft.com/office/drawing/2014/main" id="{99326C9D-B41D-4A08-B9E8-4D597E28314A}"/>
              </a:ext>
            </a:extLst>
          </p:cNvPr>
          <p:cNvPicPr>
            <a:picLocks noChangeAspect="1"/>
          </p:cNvPicPr>
          <p:nvPr/>
        </p:nvPicPr>
        <p:blipFill>
          <a:blip r:embed="rId3"/>
          <a:stretch>
            <a:fillRect/>
          </a:stretch>
        </p:blipFill>
        <p:spPr>
          <a:xfrm>
            <a:off x="2105221" y="1122320"/>
            <a:ext cx="4933507" cy="3877967"/>
          </a:xfrm>
          <a:prstGeom prst="rect">
            <a:avLst/>
          </a:prstGeom>
        </p:spPr>
      </p:pic>
    </p:spTree>
    <p:extLst>
      <p:ext uri="{BB962C8B-B14F-4D97-AF65-F5344CB8AC3E}">
        <p14:creationId xmlns:p14="http://schemas.microsoft.com/office/powerpoint/2010/main" val="4291730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RNN Model Summary</a:t>
            </a:r>
            <a:endParaRPr dirty="0"/>
          </a:p>
        </p:txBody>
      </p:sp>
      <p:pic>
        <p:nvPicPr>
          <p:cNvPr id="3" name="Picture 2">
            <a:extLst>
              <a:ext uri="{FF2B5EF4-FFF2-40B4-BE49-F238E27FC236}">
                <a16:creationId xmlns:a16="http://schemas.microsoft.com/office/drawing/2014/main" id="{0512B42E-8BB6-4A8D-B970-04CC5FF49ED1}"/>
              </a:ext>
            </a:extLst>
          </p:cNvPr>
          <p:cNvPicPr>
            <a:picLocks noChangeAspect="1"/>
          </p:cNvPicPr>
          <p:nvPr/>
        </p:nvPicPr>
        <p:blipFill>
          <a:blip r:embed="rId3"/>
          <a:stretch>
            <a:fillRect/>
          </a:stretch>
        </p:blipFill>
        <p:spPr>
          <a:xfrm>
            <a:off x="1400747" y="1113298"/>
            <a:ext cx="6087325" cy="3448531"/>
          </a:xfrm>
          <a:prstGeom prst="rect">
            <a:avLst/>
          </a:prstGeom>
        </p:spPr>
      </p:pic>
    </p:spTree>
    <p:extLst>
      <p:ext uri="{BB962C8B-B14F-4D97-AF65-F5344CB8AC3E}">
        <p14:creationId xmlns:p14="http://schemas.microsoft.com/office/powerpoint/2010/main" val="146539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a:t>
            </a:r>
            <a:endParaRPr dirty="0"/>
          </a:p>
        </p:txBody>
      </p:sp>
      <p:sp>
        <p:nvSpPr>
          <p:cNvPr id="3" name="TextBox 2">
            <a:extLst>
              <a:ext uri="{FF2B5EF4-FFF2-40B4-BE49-F238E27FC236}">
                <a16:creationId xmlns:a16="http://schemas.microsoft.com/office/drawing/2014/main" id="{3ACDE647-F714-4EC9-A0B8-329E1D2DBBB3}"/>
              </a:ext>
            </a:extLst>
          </p:cNvPr>
          <p:cNvSpPr txBox="1"/>
          <p:nvPr/>
        </p:nvSpPr>
        <p:spPr>
          <a:xfrm>
            <a:off x="713226" y="1765005"/>
            <a:ext cx="3858774" cy="1938992"/>
          </a:xfrm>
          <a:prstGeom prst="rect">
            <a:avLst/>
          </a:prstGeom>
          <a:noFill/>
        </p:spPr>
        <p:txBody>
          <a:bodyPr wrap="square" rtlCol="0">
            <a:spAutoFit/>
          </a:bodyPr>
          <a:lstStyle/>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Introduction </a:t>
            </a:r>
          </a:p>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Existing Approaches</a:t>
            </a:r>
          </a:p>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Proposed Approach</a:t>
            </a:r>
          </a:p>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Performance Evaluation</a:t>
            </a:r>
          </a:p>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Conclusion</a:t>
            </a:r>
          </a:p>
          <a:p>
            <a:pPr marL="514350" indent="-514350">
              <a:buFont typeface="+mj-lt"/>
              <a:buAutoNum type="romanUcPeriod"/>
            </a:pPr>
            <a:r>
              <a:rPr lang="en-IN" sz="2000" dirty="0">
                <a:latin typeface="+mj-lt"/>
                <a:ea typeface="Microsoft Sans Serif" panose="020B0604020202020204" pitchFamily="34" charset="0"/>
                <a:cs typeface="Microsoft Sans Serif" panose="020B0604020202020204" pitchFamily="34"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 Metrics</a:t>
            </a:r>
            <a:endParaRPr dirty="0"/>
          </a:p>
        </p:txBody>
      </p:sp>
      <p:pic>
        <p:nvPicPr>
          <p:cNvPr id="6" name="Picture 5">
            <a:extLst>
              <a:ext uri="{FF2B5EF4-FFF2-40B4-BE49-F238E27FC236}">
                <a16:creationId xmlns:a16="http://schemas.microsoft.com/office/drawing/2014/main" id="{11E30395-8177-49CA-8F40-F48EE24C08A1}"/>
              </a:ext>
            </a:extLst>
          </p:cNvPr>
          <p:cNvPicPr>
            <a:picLocks noChangeAspect="1"/>
          </p:cNvPicPr>
          <p:nvPr/>
        </p:nvPicPr>
        <p:blipFill>
          <a:blip r:embed="rId3"/>
          <a:stretch>
            <a:fillRect/>
          </a:stretch>
        </p:blipFill>
        <p:spPr>
          <a:xfrm>
            <a:off x="713225" y="1549253"/>
            <a:ext cx="3858750" cy="2852626"/>
          </a:xfrm>
          <a:prstGeom prst="rect">
            <a:avLst/>
          </a:prstGeom>
        </p:spPr>
      </p:pic>
      <p:pic>
        <p:nvPicPr>
          <p:cNvPr id="8" name="Picture 7">
            <a:extLst>
              <a:ext uri="{FF2B5EF4-FFF2-40B4-BE49-F238E27FC236}">
                <a16:creationId xmlns:a16="http://schemas.microsoft.com/office/drawing/2014/main" id="{15E52F5B-F5E6-4BE1-94F5-DA5A7E475DA6}"/>
              </a:ext>
            </a:extLst>
          </p:cNvPr>
          <p:cNvPicPr>
            <a:picLocks noChangeAspect="1"/>
          </p:cNvPicPr>
          <p:nvPr/>
        </p:nvPicPr>
        <p:blipFill>
          <a:blip r:embed="rId4"/>
          <a:stretch>
            <a:fillRect/>
          </a:stretch>
        </p:blipFill>
        <p:spPr>
          <a:xfrm>
            <a:off x="5143729" y="1850065"/>
            <a:ext cx="3415479" cy="2344204"/>
          </a:xfrm>
          <a:prstGeom prst="rect">
            <a:avLst/>
          </a:prstGeom>
        </p:spPr>
      </p:pic>
    </p:spTree>
    <p:extLst>
      <p:ext uri="{BB962C8B-B14F-4D97-AF65-F5344CB8AC3E}">
        <p14:creationId xmlns:p14="http://schemas.microsoft.com/office/powerpoint/2010/main" val="457122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a:t>
            </a:r>
            <a:endParaRPr dirty="0"/>
          </a:p>
        </p:txBody>
      </p:sp>
      <p:graphicFrame>
        <p:nvGraphicFramePr>
          <p:cNvPr id="2" name="Table 2">
            <a:extLst>
              <a:ext uri="{FF2B5EF4-FFF2-40B4-BE49-F238E27FC236}">
                <a16:creationId xmlns:a16="http://schemas.microsoft.com/office/drawing/2014/main" id="{1A114342-DA6C-4567-89CF-BDDD76C3DDEA}"/>
              </a:ext>
            </a:extLst>
          </p:cNvPr>
          <p:cNvGraphicFramePr>
            <a:graphicFrameLocks noGrp="1"/>
          </p:cNvGraphicFramePr>
          <p:nvPr>
            <p:extLst>
              <p:ext uri="{D42A27DB-BD31-4B8C-83A1-F6EECF244321}">
                <p14:modId xmlns:p14="http://schemas.microsoft.com/office/powerpoint/2010/main" val="1859639247"/>
              </p:ext>
            </p:extLst>
          </p:nvPr>
        </p:nvGraphicFramePr>
        <p:xfrm>
          <a:off x="531626" y="1265274"/>
          <a:ext cx="7888465" cy="3157870"/>
        </p:xfrm>
        <a:graphic>
          <a:graphicData uri="http://schemas.openxmlformats.org/drawingml/2006/table">
            <a:tbl>
              <a:tblPr firstRow="1" bandRow="1">
                <a:tableStyleId>{3C2FFA5D-87B4-456A-9821-1D502468CF0F}</a:tableStyleId>
              </a:tblPr>
              <a:tblGrid>
                <a:gridCol w="1577693">
                  <a:extLst>
                    <a:ext uri="{9D8B030D-6E8A-4147-A177-3AD203B41FA5}">
                      <a16:colId xmlns:a16="http://schemas.microsoft.com/office/drawing/2014/main" val="3136620934"/>
                    </a:ext>
                  </a:extLst>
                </a:gridCol>
                <a:gridCol w="1577693">
                  <a:extLst>
                    <a:ext uri="{9D8B030D-6E8A-4147-A177-3AD203B41FA5}">
                      <a16:colId xmlns:a16="http://schemas.microsoft.com/office/drawing/2014/main" val="2058014454"/>
                    </a:ext>
                  </a:extLst>
                </a:gridCol>
                <a:gridCol w="1577693">
                  <a:extLst>
                    <a:ext uri="{9D8B030D-6E8A-4147-A177-3AD203B41FA5}">
                      <a16:colId xmlns:a16="http://schemas.microsoft.com/office/drawing/2014/main" val="2775405720"/>
                    </a:ext>
                  </a:extLst>
                </a:gridCol>
                <a:gridCol w="1577693">
                  <a:extLst>
                    <a:ext uri="{9D8B030D-6E8A-4147-A177-3AD203B41FA5}">
                      <a16:colId xmlns:a16="http://schemas.microsoft.com/office/drawing/2014/main" val="3184629657"/>
                    </a:ext>
                  </a:extLst>
                </a:gridCol>
                <a:gridCol w="1577693">
                  <a:extLst>
                    <a:ext uri="{9D8B030D-6E8A-4147-A177-3AD203B41FA5}">
                      <a16:colId xmlns:a16="http://schemas.microsoft.com/office/drawing/2014/main" val="2512922399"/>
                    </a:ext>
                  </a:extLst>
                </a:gridCol>
              </a:tblGrid>
              <a:tr h="631574">
                <a:tc>
                  <a:txBody>
                    <a:bodyPr/>
                    <a:lstStyle/>
                    <a:p>
                      <a:r>
                        <a:rPr lang="en-IN" b="1" dirty="0">
                          <a:solidFill>
                            <a:schemeClr val="accent6"/>
                          </a:solidFill>
                        </a:rPr>
                        <a:t>Models</a:t>
                      </a:r>
                      <a:endParaRPr lang="en-IN" b="1" dirty="0">
                        <a:solidFill>
                          <a:schemeClr val="accent6"/>
                        </a:solidFill>
                        <a:latin typeface="Exo" panose="020B0604020202020204" charset="0"/>
                      </a:endParaRPr>
                    </a:p>
                  </a:txBody>
                  <a:tcPr/>
                </a:tc>
                <a:tc>
                  <a:txBody>
                    <a:bodyPr/>
                    <a:lstStyle/>
                    <a:p>
                      <a:r>
                        <a:rPr lang="en-IN" b="1" dirty="0">
                          <a:solidFill>
                            <a:schemeClr val="accent6"/>
                          </a:solidFill>
                        </a:rPr>
                        <a:t>Accuracy (%)</a:t>
                      </a:r>
                      <a:endParaRPr lang="en-IN" b="1" dirty="0">
                        <a:solidFill>
                          <a:schemeClr val="accent6"/>
                        </a:solidFill>
                        <a:latin typeface="Exo" panose="020B0604020202020204" charset="0"/>
                      </a:endParaRPr>
                    </a:p>
                  </a:txBody>
                  <a:tcPr/>
                </a:tc>
                <a:tc>
                  <a:txBody>
                    <a:bodyPr/>
                    <a:lstStyle/>
                    <a:p>
                      <a:r>
                        <a:rPr lang="en-IN" b="1" dirty="0">
                          <a:solidFill>
                            <a:schemeClr val="accent6"/>
                          </a:solidFill>
                        </a:rPr>
                        <a:t>F1</a:t>
                      </a:r>
                      <a:r>
                        <a:rPr lang="en-IN" dirty="0">
                          <a:solidFill>
                            <a:schemeClr val="accent6"/>
                          </a:solidFill>
                        </a:rPr>
                        <a:t> </a:t>
                      </a:r>
                      <a:r>
                        <a:rPr lang="en-IN" b="1" dirty="0">
                          <a:solidFill>
                            <a:schemeClr val="accent6"/>
                          </a:solidFill>
                        </a:rPr>
                        <a:t>Score (%)</a:t>
                      </a:r>
                      <a:endParaRPr lang="en-IN" b="1" dirty="0">
                        <a:solidFill>
                          <a:schemeClr val="accent6"/>
                        </a:solidFill>
                        <a:latin typeface="Exo" panose="020B0604020202020204" charset="0"/>
                      </a:endParaRPr>
                    </a:p>
                  </a:txBody>
                  <a:tcPr/>
                </a:tc>
                <a:tc>
                  <a:txBody>
                    <a:bodyPr/>
                    <a:lstStyle/>
                    <a:p>
                      <a:r>
                        <a:rPr lang="en-IN" b="1" dirty="0">
                          <a:solidFill>
                            <a:schemeClr val="accent6"/>
                          </a:solidFill>
                        </a:rPr>
                        <a:t>Precision (%)</a:t>
                      </a:r>
                      <a:endParaRPr lang="en-IN" b="1" dirty="0">
                        <a:solidFill>
                          <a:schemeClr val="accent6"/>
                        </a:solidFill>
                        <a:latin typeface="Exo" panose="020B0604020202020204" charset="0"/>
                      </a:endParaRPr>
                    </a:p>
                  </a:txBody>
                  <a:tcPr/>
                </a:tc>
                <a:tc>
                  <a:txBody>
                    <a:bodyPr/>
                    <a:lstStyle/>
                    <a:p>
                      <a:r>
                        <a:rPr lang="en-IN" b="1" dirty="0">
                          <a:solidFill>
                            <a:schemeClr val="accent6"/>
                          </a:solidFill>
                        </a:rPr>
                        <a:t>Recall (%)</a:t>
                      </a:r>
                      <a:endParaRPr lang="en-IN" b="1" dirty="0">
                        <a:solidFill>
                          <a:schemeClr val="accent6"/>
                        </a:solidFill>
                        <a:latin typeface="Exo" panose="020B0604020202020204" charset="0"/>
                      </a:endParaRPr>
                    </a:p>
                  </a:txBody>
                  <a:tcPr/>
                </a:tc>
                <a:extLst>
                  <a:ext uri="{0D108BD9-81ED-4DB2-BD59-A6C34878D82A}">
                    <a16:rowId xmlns:a16="http://schemas.microsoft.com/office/drawing/2014/main" val="2493852070"/>
                  </a:ext>
                </a:extLst>
              </a:tr>
              <a:tr h="631574">
                <a:tc>
                  <a:txBody>
                    <a:bodyPr/>
                    <a:lstStyle/>
                    <a:p>
                      <a:r>
                        <a:rPr lang="en-IN" b="1" dirty="0"/>
                        <a:t>CNN</a:t>
                      </a:r>
                    </a:p>
                  </a:txBody>
                  <a:tcPr/>
                </a:tc>
                <a:tc>
                  <a:txBody>
                    <a:bodyPr/>
                    <a:lstStyle/>
                    <a:p>
                      <a:r>
                        <a:rPr lang="en-IN" dirty="0"/>
                        <a:t>75.02</a:t>
                      </a:r>
                    </a:p>
                  </a:txBody>
                  <a:tcPr/>
                </a:tc>
                <a:tc>
                  <a:txBody>
                    <a:bodyPr/>
                    <a:lstStyle/>
                    <a:p>
                      <a:r>
                        <a:rPr lang="en-IN" dirty="0"/>
                        <a:t>50.03</a:t>
                      </a:r>
                    </a:p>
                  </a:txBody>
                  <a:tcPr/>
                </a:tc>
                <a:tc>
                  <a:txBody>
                    <a:bodyPr/>
                    <a:lstStyle/>
                    <a:p>
                      <a:r>
                        <a:rPr lang="en-IN" dirty="0"/>
                        <a:t>50.03</a:t>
                      </a:r>
                    </a:p>
                  </a:txBody>
                  <a:tcPr/>
                </a:tc>
                <a:tc>
                  <a:txBody>
                    <a:bodyPr/>
                    <a:lstStyle/>
                    <a:p>
                      <a:r>
                        <a:rPr lang="en-IN" dirty="0"/>
                        <a:t>50.03</a:t>
                      </a:r>
                    </a:p>
                  </a:txBody>
                  <a:tcPr/>
                </a:tc>
                <a:extLst>
                  <a:ext uri="{0D108BD9-81ED-4DB2-BD59-A6C34878D82A}">
                    <a16:rowId xmlns:a16="http://schemas.microsoft.com/office/drawing/2014/main" val="2400050174"/>
                  </a:ext>
                </a:extLst>
              </a:tr>
              <a:tr h="631574">
                <a:tc>
                  <a:txBody>
                    <a:bodyPr/>
                    <a:lstStyle/>
                    <a:p>
                      <a:r>
                        <a:rPr lang="en-IN" b="1" dirty="0"/>
                        <a:t>Inception-v3</a:t>
                      </a:r>
                    </a:p>
                  </a:txBody>
                  <a:tcPr/>
                </a:tc>
                <a:tc>
                  <a:txBody>
                    <a:bodyPr/>
                    <a:lstStyle/>
                    <a:p>
                      <a:r>
                        <a:rPr lang="en-IN" dirty="0"/>
                        <a:t>92.27</a:t>
                      </a:r>
                    </a:p>
                  </a:txBody>
                  <a:tcPr/>
                </a:tc>
                <a:tc>
                  <a:txBody>
                    <a:bodyPr/>
                    <a:lstStyle/>
                    <a:p>
                      <a:r>
                        <a:rPr lang="en-IN" dirty="0"/>
                        <a:t>85.38</a:t>
                      </a:r>
                    </a:p>
                  </a:txBody>
                  <a:tcPr/>
                </a:tc>
                <a:tc>
                  <a:txBody>
                    <a:bodyPr/>
                    <a:lstStyle/>
                    <a:p>
                      <a:r>
                        <a:rPr lang="en-IN" dirty="0"/>
                        <a:t>86.29</a:t>
                      </a:r>
                    </a:p>
                  </a:txBody>
                  <a:tcPr/>
                </a:tc>
                <a:tc>
                  <a:txBody>
                    <a:bodyPr/>
                    <a:lstStyle/>
                    <a:p>
                      <a:r>
                        <a:rPr lang="en-IN" dirty="0"/>
                        <a:t>84.50</a:t>
                      </a:r>
                    </a:p>
                  </a:txBody>
                  <a:tcPr/>
                </a:tc>
                <a:extLst>
                  <a:ext uri="{0D108BD9-81ED-4DB2-BD59-A6C34878D82A}">
                    <a16:rowId xmlns:a16="http://schemas.microsoft.com/office/drawing/2014/main" val="1375528013"/>
                  </a:ext>
                </a:extLst>
              </a:tr>
              <a:tr h="631574">
                <a:tc>
                  <a:txBody>
                    <a:bodyPr/>
                    <a:lstStyle/>
                    <a:p>
                      <a:r>
                        <a:rPr lang="en-IN" b="1" dirty="0"/>
                        <a:t>DenseNet-121</a:t>
                      </a:r>
                    </a:p>
                  </a:txBody>
                  <a:tcPr/>
                </a:tc>
                <a:tc>
                  <a:txBody>
                    <a:bodyPr/>
                    <a:lstStyle/>
                    <a:p>
                      <a:r>
                        <a:rPr lang="en-IN" dirty="0"/>
                        <a:t>76.83</a:t>
                      </a:r>
                    </a:p>
                  </a:txBody>
                  <a:tcPr/>
                </a:tc>
                <a:tc>
                  <a:txBody>
                    <a:bodyPr/>
                    <a:lstStyle/>
                    <a:p>
                      <a:r>
                        <a:rPr lang="en-IN" dirty="0"/>
                        <a:t>53.79</a:t>
                      </a:r>
                    </a:p>
                  </a:txBody>
                  <a:tcPr/>
                </a:tc>
                <a:tc>
                  <a:txBody>
                    <a:bodyPr/>
                    <a:lstStyle/>
                    <a:p>
                      <a:r>
                        <a:rPr lang="en-IN" dirty="0"/>
                        <a:t>52.07</a:t>
                      </a:r>
                    </a:p>
                  </a:txBody>
                  <a:tcPr/>
                </a:tc>
                <a:tc>
                  <a:txBody>
                    <a:bodyPr/>
                    <a:lstStyle/>
                    <a:p>
                      <a:r>
                        <a:rPr lang="en-IN" dirty="0"/>
                        <a:t>52.90</a:t>
                      </a:r>
                    </a:p>
                  </a:txBody>
                  <a:tcPr/>
                </a:tc>
                <a:extLst>
                  <a:ext uri="{0D108BD9-81ED-4DB2-BD59-A6C34878D82A}">
                    <a16:rowId xmlns:a16="http://schemas.microsoft.com/office/drawing/2014/main" val="1493610216"/>
                  </a:ext>
                </a:extLst>
              </a:tr>
              <a:tr h="631574">
                <a:tc>
                  <a:txBody>
                    <a:bodyPr/>
                    <a:lstStyle/>
                    <a:p>
                      <a:r>
                        <a:rPr lang="en-IN" b="1" dirty="0"/>
                        <a:t>RNN</a:t>
                      </a:r>
                    </a:p>
                  </a:txBody>
                  <a:tcPr/>
                </a:tc>
                <a:tc>
                  <a:txBody>
                    <a:bodyPr/>
                    <a:lstStyle/>
                    <a:p>
                      <a:r>
                        <a:rPr lang="en-IN" dirty="0"/>
                        <a:t>75.02</a:t>
                      </a:r>
                    </a:p>
                  </a:txBody>
                  <a:tcPr/>
                </a:tc>
                <a:tc>
                  <a:txBody>
                    <a:bodyPr/>
                    <a:lstStyle/>
                    <a:p>
                      <a:r>
                        <a:rPr lang="en-IN" dirty="0"/>
                        <a:t>36.59</a:t>
                      </a:r>
                    </a:p>
                  </a:txBody>
                  <a:tcPr/>
                </a:tc>
                <a:tc>
                  <a:txBody>
                    <a:bodyPr/>
                    <a:lstStyle/>
                    <a:p>
                      <a:r>
                        <a:rPr lang="en-IN" dirty="0"/>
                        <a:t>50.06</a:t>
                      </a:r>
                    </a:p>
                  </a:txBody>
                  <a:tcPr/>
                </a:tc>
                <a:tc>
                  <a:txBody>
                    <a:bodyPr/>
                    <a:lstStyle/>
                    <a:p>
                      <a:r>
                        <a:rPr lang="en-IN" dirty="0"/>
                        <a:t>29.24</a:t>
                      </a:r>
                    </a:p>
                  </a:txBody>
                  <a:tcPr/>
                </a:tc>
                <a:extLst>
                  <a:ext uri="{0D108BD9-81ED-4DB2-BD59-A6C34878D82A}">
                    <a16:rowId xmlns:a16="http://schemas.microsoft.com/office/drawing/2014/main" val="463646414"/>
                  </a:ext>
                </a:extLst>
              </a:tr>
            </a:tbl>
          </a:graphicData>
        </a:graphic>
      </p:graphicFrame>
    </p:spTree>
    <p:extLst>
      <p:ext uri="{BB962C8B-B14F-4D97-AF65-F5344CB8AC3E}">
        <p14:creationId xmlns:p14="http://schemas.microsoft.com/office/powerpoint/2010/main" val="1491513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3"/>
          <p:cNvSpPr txBox="1">
            <a:spLocks noGrp="1"/>
          </p:cNvSpPr>
          <p:nvPr>
            <p:ph type="title"/>
          </p:nvPr>
        </p:nvSpPr>
        <p:spPr>
          <a:xfrm>
            <a:off x="532471" y="25363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Comparison Graph</a:t>
            </a:r>
            <a:endParaRPr dirty="0"/>
          </a:p>
        </p:txBody>
      </p:sp>
      <p:pic>
        <p:nvPicPr>
          <p:cNvPr id="4" name="Picture 3">
            <a:extLst>
              <a:ext uri="{FF2B5EF4-FFF2-40B4-BE49-F238E27FC236}">
                <a16:creationId xmlns:a16="http://schemas.microsoft.com/office/drawing/2014/main" id="{54F04ADE-5D4D-4C6B-847A-75DB82646317}"/>
              </a:ext>
            </a:extLst>
          </p:cNvPr>
          <p:cNvPicPr>
            <a:picLocks noChangeAspect="1"/>
          </p:cNvPicPr>
          <p:nvPr/>
        </p:nvPicPr>
        <p:blipFill>
          <a:blip r:embed="rId3"/>
          <a:stretch>
            <a:fillRect/>
          </a:stretch>
        </p:blipFill>
        <p:spPr>
          <a:xfrm>
            <a:off x="1392865" y="950386"/>
            <a:ext cx="6515765" cy="4343844"/>
          </a:xfrm>
          <a:prstGeom prst="rect">
            <a:avLst/>
          </a:prstGeom>
        </p:spPr>
      </p:pic>
    </p:spTree>
    <p:extLst>
      <p:ext uri="{BB962C8B-B14F-4D97-AF65-F5344CB8AC3E}">
        <p14:creationId xmlns:p14="http://schemas.microsoft.com/office/powerpoint/2010/main" val="1934082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47"/>
          <p:cNvSpPr txBox="1">
            <a:spLocks noGrp="1"/>
          </p:cNvSpPr>
          <p:nvPr>
            <p:ph type="title"/>
          </p:nvPr>
        </p:nvSpPr>
        <p:spPr>
          <a:xfrm>
            <a:off x="571144" y="8169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380" name="Google Shape;380;p47"/>
          <p:cNvSpPr txBox="1">
            <a:spLocks noGrp="1"/>
          </p:cNvSpPr>
          <p:nvPr>
            <p:ph type="subTitle" idx="1"/>
          </p:nvPr>
        </p:nvSpPr>
        <p:spPr>
          <a:xfrm>
            <a:off x="720000" y="713459"/>
            <a:ext cx="6820200" cy="44300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chemeClr val="bg1">
                    <a:lumMod val="10000"/>
                  </a:schemeClr>
                </a:solidFill>
                <a:effectLst/>
                <a:latin typeface="Exo" panose="020B0604020202020204" charset="0"/>
              </a:rPr>
              <a:t>Alzheimer’s disease is distinguished by the formation of abnormal protein bundles in brain tissue, but experts are unsure what causes the condition. To find a cure or aversion, researchers need to know more than just that there are protein deviations from the norm; they also need to know how these brain nerves arise in order to find a solution.</a:t>
            </a:r>
            <a:br>
              <a:rPr lang="en-US" b="0" i="0" dirty="0">
                <a:solidFill>
                  <a:schemeClr val="bg1">
                    <a:lumMod val="10000"/>
                  </a:schemeClr>
                </a:solidFill>
                <a:effectLst/>
                <a:latin typeface="Exo" panose="020B0604020202020204" charset="0"/>
              </a:rPr>
            </a:br>
            <a:endParaRPr lang="en-IN" dirty="0">
              <a:solidFill>
                <a:schemeClr val="bg1">
                  <a:lumMod val="10000"/>
                </a:schemeClr>
              </a:solidFill>
              <a:latin typeface="Exo" panose="020B0604020202020204" charset="0"/>
            </a:endParaRPr>
          </a:p>
          <a:p>
            <a:pPr marL="0" lvl="0" indent="0" algn="l" rtl="0">
              <a:spcBef>
                <a:spcPts val="0"/>
              </a:spcBef>
              <a:spcAft>
                <a:spcPts val="0"/>
              </a:spcAft>
              <a:buNone/>
            </a:pPr>
            <a:r>
              <a:rPr lang="en-IN" dirty="0">
                <a:solidFill>
                  <a:schemeClr val="bg1">
                    <a:lumMod val="10000"/>
                  </a:schemeClr>
                </a:solidFill>
              </a:rPr>
              <a:t>Our observation has shown that accuracy can be improved by using Inception-v3 model and by using DenseNet-121 as compared to typical CNN and SVM. Introducing regularization technique has also worked in improving the accuracy of the model. Out of them all , Inception-v3 model has best performed with accuracy of 92.27%.</a:t>
            </a:r>
          </a:p>
          <a:p>
            <a:pPr marL="0" lvl="0" indent="0" algn="l" rtl="0">
              <a:spcBef>
                <a:spcPts val="0"/>
              </a:spcBef>
              <a:spcAft>
                <a:spcPts val="0"/>
              </a:spcAft>
              <a:buNone/>
            </a:pPr>
            <a:endParaRPr lang="en-IN" dirty="0">
              <a:solidFill>
                <a:schemeClr val="bg1">
                  <a:lumMod val="10000"/>
                </a:schemeClr>
              </a:solidFill>
            </a:endParaRPr>
          </a:p>
          <a:p>
            <a:pPr marL="0" lvl="0" indent="0" algn="l" rtl="0">
              <a:spcBef>
                <a:spcPts val="0"/>
              </a:spcBef>
              <a:spcAft>
                <a:spcPts val="0"/>
              </a:spcAft>
              <a:buNone/>
            </a:pPr>
            <a:r>
              <a:rPr lang="en-US" b="0" i="0" dirty="0">
                <a:solidFill>
                  <a:schemeClr val="bg1">
                    <a:lumMod val="10000"/>
                  </a:schemeClr>
                </a:solidFill>
                <a:effectLst/>
                <a:latin typeface="Exo" panose="020B0604020202020204" charset="0"/>
              </a:rPr>
              <a:t>SVMs are particularly useful when the number of features is relatively small compared to the number of samples and when the classes are well-separated.</a:t>
            </a:r>
            <a:br>
              <a:rPr lang="en-US" b="0" i="0" dirty="0">
                <a:solidFill>
                  <a:schemeClr val="bg1">
                    <a:lumMod val="10000"/>
                  </a:schemeClr>
                </a:solidFill>
                <a:effectLst/>
                <a:latin typeface="Exo" panose="020B0604020202020204" charset="0"/>
              </a:rPr>
            </a:br>
            <a:endParaRPr lang="en-IN" dirty="0">
              <a:solidFill>
                <a:schemeClr val="bg1">
                  <a:lumMod val="10000"/>
                </a:schemeClr>
              </a:solidFill>
              <a:latin typeface="Exo" panose="020B0604020202020204" charset="0"/>
            </a:endParaRPr>
          </a:p>
          <a:p>
            <a:pPr marL="0" lvl="0" indent="0" algn="l" rtl="0">
              <a:spcBef>
                <a:spcPts val="0"/>
              </a:spcBef>
              <a:spcAft>
                <a:spcPts val="0"/>
              </a:spcAft>
              <a:buNone/>
            </a:pPr>
            <a:r>
              <a:rPr lang="en-IN" dirty="0">
                <a:solidFill>
                  <a:schemeClr val="bg1">
                    <a:lumMod val="10000"/>
                  </a:schemeClr>
                </a:solidFill>
              </a:rPr>
              <a:t>RNN works on sequential data where input data is a sequence. Hence it didn’t perform well on ADNI MRI datasets. </a:t>
            </a:r>
            <a:endParaRPr dirty="0">
              <a:solidFill>
                <a:schemeClr val="bg1">
                  <a:lumMod val="10000"/>
                </a:schemeClr>
              </a:solidFill>
            </a:endParaRPr>
          </a:p>
        </p:txBody>
      </p:sp>
      <p:sp>
        <p:nvSpPr>
          <p:cNvPr id="386" name="Google Shape;386;p47"/>
          <p:cNvSpPr/>
          <p:nvPr/>
        </p:nvSpPr>
        <p:spPr>
          <a:xfrm>
            <a:off x="6820200" y="552000"/>
            <a:ext cx="1603800" cy="1570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7758600" y="1292125"/>
            <a:ext cx="1385400" cy="1356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4C14-E475-4AE9-5860-7E9CDD47839B}"/>
              </a:ext>
            </a:extLst>
          </p:cNvPr>
          <p:cNvSpPr>
            <a:spLocks noGrp="1"/>
          </p:cNvSpPr>
          <p:nvPr>
            <p:ph type="title"/>
          </p:nvPr>
        </p:nvSpPr>
        <p:spPr/>
        <p:txBody>
          <a:bodyPr/>
          <a:lstStyle/>
          <a:p>
            <a:endParaRPr lang="en-US" dirty="0"/>
          </a:p>
        </p:txBody>
      </p:sp>
      <p:pic>
        <p:nvPicPr>
          <p:cNvPr id="4" name="Untitled video - Made with Clipchamp">
            <a:hlinkClick r:id="" action="ppaction://media"/>
            <a:extLst>
              <a:ext uri="{FF2B5EF4-FFF2-40B4-BE49-F238E27FC236}">
                <a16:creationId xmlns:a16="http://schemas.microsoft.com/office/drawing/2014/main" id="{905C8C20-FE55-7C45-FDD8-85B382B46F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075" y="92075"/>
            <a:ext cx="9144000" cy="5143500"/>
          </a:xfrm>
          <a:prstGeom prst="rect">
            <a:avLst/>
          </a:prstGeom>
        </p:spPr>
      </p:pic>
    </p:spTree>
    <p:extLst>
      <p:ext uri="{BB962C8B-B14F-4D97-AF65-F5344CB8AC3E}">
        <p14:creationId xmlns:p14="http://schemas.microsoft.com/office/powerpoint/2010/main" val="3497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47"/>
          <p:cNvSpPr txBox="1">
            <a:spLocks noGrp="1"/>
          </p:cNvSpPr>
          <p:nvPr>
            <p:ph type="title"/>
          </p:nvPr>
        </p:nvSpPr>
        <p:spPr>
          <a:xfrm>
            <a:off x="401023" y="4127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380" name="Google Shape;380;p47"/>
          <p:cNvSpPr txBox="1">
            <a:spLocks noGrp="1"/>
          </p:cNvSpPr>
          <p:nvPr>
            <p:ph type="subTitle" idx="1"/>
          </p:nvPr>
        </p:nvSpPr>
        <p:spPr>
          <a:xfrm>
            <a:off x="54600" y="1292125"/>
            <a:ext cx="7704000" cy="3724607"/>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endParaRPr lang="en-IN" dirty="0"/>
          </a:p>
          <a:p>
            <a:pPr marL="342900" indent="-342900">
              <a:buFont typeface="+mj-lt"/>
              <a:buAutoNum type="arabicPeriod"/>
            </a:pPr>
            <a:r>
              <a:rPr lang="en-US" i="0" dirty="0">
                <a:solidFill>
                  <a:schemeClr val="bg1">
                    <a:lumMod val="10000"/>
                  </a:schemeClr>
                </a:solidFill>
                <a:effectLst/>
                <a:latin typeface="+mj-lt"/>
              </a:rPr>
              <a:t>S. Al-Shoukry, T. H. </a:t>
            </a:r>
            <a:r>
              <a:rPr lang="en-US" i="0" dirty="0" err="1">
                <a:solidFill>
                  <a:schemeClr val="bg1">
                    <a:lumMod val="10000"/>
                  </a:schemeClr>
                </a:solidFill>
                <a:effectLst/>
                <a:latin typeface="+mj-lt"/>
              </a:rPr>
              <a:t>Rassem</a:t>
            </a:r>
            <a:r>
              <a:rPr lang="en-US" i="0" dirty="0">
                <a:solidFill>
                  <a:schemeClr val="bg1">
                    <a:lumMod val="10000"/>
                  </a:schemeClr>
                </a:solidFill>
                <a:effectLst/>
                <a:latin typeface="+mj-lt"/>
              </a:rPr>
              <a:t> and N. M. </a:t>
            </a:r>
            <a:r>
              <a:rPr lang="en-US" i="0" dirty="0" err="1">
                <a:solidFill>
                  <a:schemeClr val="bg1">
                    <a:lumMod val="10000"/>
                  </a:schemeClr>
                </a:solidFill>
                <a:effectLst/>
                <a:latin typeface="+mj-lt"/>
              </a:rPr>
              <a:t>Makbol</a:t>
            </a:r>
            <a:r>
              <a:rPr lang="en-US" i="0" dirty="0">
                <a:solidFill>
                  <a:schemeClr val="bg1">
                    <a:lumMod val="10000"/>
                  </a:schemeClr>
                </a:solidFill>
                <a:effectLst/>
                <a:latin typeface="+mj-lt"/>
              </a:rPr>
              <a:t>, "Alzheimer’s Diseases Detection by Using Deep Learning Algorithms: A Mini-Review," in IEEE Access, vol. 8, pp. 77131-77141, 2020, </a:t>
            </a:r>
            <a:r>
              <a:rPr lang="en-US" i="0" dirty="0" err="1">
                <a:solidFill>
                  <a:schemeClr val="bg1">
                    <a:lumMod val="10000"/>
                  </a:schemeClr>
                </a:solidFill>
                <a:effectLst/>
                <a:latin typeface="+mj-lt"/>
              </a:rPr>
              <a:t>doi</a:t>
            </a:r>
            <a:r>
              <a:rPr lang="en-US" i="0" dirty="0">
                <a:solidFill>
                  <a:schemeClr val="bg1">
                    <a:lumMod val="10000"/>
                  </a:schemeClr>
                </a:solidFill>
                <a:effectLst/>
                <a:latin typeface="+mj-lt"/>
              </a:rPr>
              <a:t>: 10.1109/ACCESS.2020.2989396..</a:t>
            </a:r>
            <a:br>
              <a:rPr lang="en-US" i="0" dirty="0">
                <a:solidFill>
                  <a:srgbClr val="333333"/>
                </a:solidFill>
                <a:effectLst/>
                <a:latin typeface="+mj-lt"/>
              </a:rPr>
            </a:br>
            <a:endParaRPr lang="en-US" i="0" dirty="0">
              <a:solidFill>
                <a:srgbClr val="333333"/>
              </a:solidFill>
              <a:effectLst/>
              <a:latin typeface="+mj-lt"/>
            </a:endParaRPr>
          </a:p>
          <a:p>
            <a:pPr marL="342900" indent="-342900">
              <a:buFont typeface="+mj-lt"/>
              <a:buAutoNum type="arabicPeriod"/>
            </a:pPr>
            <a:r>
              <a:rPr lang="pt-BR" i="0" dirty="0">
                <a:solidFill>
                  <a:schemeClr val="bg1">
                    <a:lumMod val="10000"/>
                  </a:schemeClr>
                </a:solidFill>
                <a:effectLst/>
                <a:latin typeface="+mj-lt"/>
              </a:rPr>
              <a:t>K. A. N. N. P. Gunawardena, R. N. Rajapakse and N. D. Kodikara, "Applying convolutional neural networks for pre-detection of alzheimer's disease from structural MRI data," 2017 24th International Conference on Mechatronics and Machine Vision in Practice (M2VIP), Auckland, New Zealand, 2017, pp. 1-7, doi: 10.1109/M2VIP.2017.8211486.</a:t>
            </a:r>
            <a:br>
              <a:rPr lang="pt-BR" i="0" dirty="0">
                <a:solidFill>
                  <a:schemeClr val="bg1">
                    <a:lumMod val="10000"/>
                  </a:schemeClr>
                </a:solidFill>
                <a:effectLst/>
                <a:latin typeface="+mj-lt"/>
              </a:rPr>
            </a:br>
            <a:endParaRPr lang="pt-BR" i="0" dirty="0">
              <a:solidFill>
                <a:schemeClr val="bg1">
                  <a:lumMod val="10000"/>
                </a:schemeClr>
              </a:solidFill>
              <a:effectLst/>
              <a:latin typeface="+mj-lt"/>
            </a:endParaRPr>
          </a:p>
          <a:p>
            <a:pPr marL="342900" indent="-342900">
              <a:buFont typeface="+mj-lt"/>
              <a:buAutoNum type="arabicPeriod"/>
            </a:pPr>
            <a:r>
              <a:rPr lang="en-IN" dirty="0">
                <a:solidFill>
                  <a:srgbClr val="000000"/>
                </a:solidFill>
                <a:effectLst/>
                <a:latin typeface="+mj-lt"/>
              </a:rPr>
              <a:t>Mustafa Kamal,</a:t>
            </a:r>
            <a:r>
              <a:rPr lang="en-IN" baseline="30000" dirty="0">
                <a:solidFill>
                  <a:srgbClr val="000000"/>
                </a:solidFill>
                <a:latin typeface="+mj-lt"/>
              </a:rPr>
              <a:t> </a:t>
            </a:r>
            <a:r>
              <a:rPr lang="en-IN" dirty="0">
                <a:solidFill>
                  <a:srgbClr val="000000"/>
                </a:solidFill>
                <a:effectLst/>
                <a:latin typeface="+mj-lt"/>
              </a:rPr>
              <a:t>A. </a:t>
            </a:r>
            <a:r>
              <a:rPr lang="en-IN" dirty="0" err="1">
                <a:solidFill>
                  <a:srgbClr val="000000"/>
                </a:solidFill>
                <a:effectLst/>
                <a:latin typeface="+mj-lt"/>
              </a:rPr>
              <a:t>Raghuvira</a:t>
            </a:r>
            <a:r>
              <a:rPr lang="en-IN" dirty="0">
                <a:solidFill>
                  <a:srgbClr val="000000"/>
                </a:solidFill>
                <a:effectLst/>
                <a:latin typeface="+mj-lt"/>
              </a:rPr>
              <a:t> Pratap,</a:t>
            </a:r>
            <a:r>
              <a:rPr lang="en-IN" baseline="30000" dirty="0">
                <a:solidFill>
                  <a:srgbClr val="000000"/>
                </a:solidFill>
                <a:latin typeface="+mj-lt"/>
              </a:rPr>
              <a:t> </a:t>
            </a:r>
            <a:r>
              <a:rPr lang="en-IN" dirty="0" err="1">
                <a:solidFill>
                  <a:srgbClr val="000000"/>
                </a:solidFill>
                <a:effectLst/>
                <a:latin typeface="+mj-lt"/>
              </a:rPr>
              <a:t>Mohd</a:t>
            </a:r>
            <a:r>
              <a:rPr lang="en-IN" dirty="0">
                <a:solidFill>
                  <a:srgbClr val="000000"/>
                </a:solidFill>
                <a:effectLst/>
                <a:latin typeface="+mj-lt"/>
              </a:rPr>
              <a:t> </a:t>
            </a:r>
            <a:r>
              <a:rPr lang="en-IN" dirty="0" err="1">
                <a:solidFill>
                  <a:srgbClr val="000000"/>
                </a:solidFill>
                <a:effectLst/>
                <a:latin typeface="+mj-lt"/>
              </a:rPr>
              <a:t>Naved</a:t>
            </a:r>
            <a:r>
              <a:rPr lang="en-IN" dirty="0">
                <a:solidFill>
                  <a:srgbClr val="000000"/>
                </a:solidFill>
                <a:effectLst/>
                <a:latin typeface="+mj-lt"/>
              </a:rPr>
              <a:t>,</a:t>
            </a:r>
            <a:r>
              <a:rPr lang="en-IN" baseline="30000" dirty="0">
                <a:solidFill>
                  <a:srgbClr val="000000"/>
                </a:solidFill>
                <a:latin typeface="+mj-lt"/>
              </a:rPr>
              <a:t> </a:t>
            </a:r>
            <a:r>
              <a:rPr lang="en-IN" dirty="0">
                <a:solidFill>
                  <a:srgbClr val="000000"/>
                </a:solidFill>
                <a:effectLst/>
                <a:latin typeface="+mj-lt"/>
              </a:rPr>
              <a:t>Abu Sarwar Zamani,</a:t>
            </a:r>
            <a:r>
              <a:rPr lang="en-IN" baseline="30000" dirty="0">
                <a:solidFill>
                  <a:srgbClr val="000000"/>
                </a:solidFill>
                <a:latin typeface="+mj-lt"/>
              </a:rPr>
              <a:t> </a:t>
            </a:r>
            <a:r>
              <a:rPr lang="en-IN" dirty="0">
                <a:solidFill>
                  <a:srgbClr val="000000"/>
                </a:solidFill>
                <a:effectLst/>
                <a:latin typeface="+mj-lt"/>
              </a:rPr>
              <a:t>P. Nancy,</a:t>
            </a:r>
            <a:r>
              <a:rPr lang="en-IN" baseline="30000" dirty="0">
                <a:solidFill>
                  <a:srgbClr val="000000"/>
                </a:solidFill>
                <a:latin typeface="+mj-lt"/>
              </a:rPr>
              <a:t> </a:t>
            </a:r>
            <a:r>
              <a:rPr lang="en-IN" dirty="0" err="1">
                <a:solidFill>
                  <a:srgbClr val="000000"/>
                </a:solidFill>
                <a:effectLst/>
                <a:latin typeface="+mj-lt"/>
              </a:rPr>
              <a:t>Mahyudin</a:t>
            </a:r>
            <a:r>
              <a:rPr lang="en-IN" dirty="0">
                <a:solidFill>
                  <a:srgbClr val="000000"/>
                </a:solidFill>
                <a:effectLst/>
                <a:latin typeface="+mj-lt"/>
              </a:rPr>
              <a:t> </a:t>
            </a:r>
            <a:r>
              <a:rPr lang="en-IN" dirty="0" err="1">
                <a:solidFill>
                  <a:srgbClr val="000000"/>
                </a:solidFill>
                <a:effectLst/>
                <a:latin typeface="+mj-lt"/>
              </a:rPr>
              <a:t>Ritonga</a:t>
            </a:r>
            <a:r>
              <a:rPr lang="en-IN" dirty="0">
                <a:solidFill>
                  <a:srgbClr val="000000"/>
                </a:solidFill>
                <a:effectLst/>
                <a:latin typeface="+mj-lt"/>
              </a:rPr>
              <a:t>,</a:t>
            </a:r>
            <a:r>
              <a:rPr lang="en-IN" baseline="30000" dirty="0">
                <a:solidFill>
                  <a:srgbClr val="000000"/>
                </a:solidFill>
                <a:latin typeface="+mj-lt"/>
              </a:rPr>
              <a:t> </a:t>
            </a:r>
            <a:r>
              <a:rPr lang="en-IN" dirty="0">
                <a:solidFill>
                  <a:srgbClr val="000000"/>
                </a:solidFill>
                <a:effectLst/>
                <a:latin typeface="+mj-lt"/>
              </a:rPr>
              <a:t>Surendra Kumar </a:t>
            </a:r>
            <a:r>
              <a:rPr lang="en-IN" dirty="0" err="1">
                <a:solidFill>
                  <a:srgbClr val="000000"/>
                </a:solidFill>
                <a:effectLst/>
                <a:latin typeface="+mj-lt"/>
              </a:rPr>
              <a:t>Shukla,</a:t>
            </a:r>
            <a:r>
              <a:rPr lang="en-IN" b="0" i="0" dirty="0" err="1">
                <a:solidFill>
                  <a:srgbClr val="000000"/>
                </a:solidFill>
                <a:effectLst/>
                <a:latin typeface="+mj-lt"/>
              </a:rPr>
              <a:t>and</a:t>
            </a:r>
            <a:r>
              <a:rPr lang="en-IN" b="0" i="0" dirty="0">
                <a:solidFill>
                  <a:srgbClr val="000000"/>
                </a:solidFill>
                <a:effectLst/>
                <a:latin typeface="+mj-lt"/>
              </a:rPr>
              <a:t> </a:t>
            </a:r>
            <a:r>
              <a:rPr lang="en-IN" i="0" dirty="0">
                <a:solidFill>
                  <a:srgbClr val="000000"/>
                </a:solidFill>
                <a:effectLst/>
                <a:latin typeface="+mj-lt"/>
              </a:rPr>
              <a:t>F. Sammy(2022), “</a:t>
            </a:r>
            <a:r>
              <a:rPr lang="en-US" b="0" i="0" dirty="0">
                <a:solidFill>
                  <a:schemeClr val="bg1">
                    <a:lumMod val="10000"/>
                  </a:schemeClr>
                </a:solidFill>
                <a:effectLst/>
                <a:latin typeface="+mj-lt"/>
              </a:rPr>
              <a:t>Machine Learning and Image Processing Enabled Evolutionary Framework for Brain MRI Analysis for Alzheimer’s Disease Detection”</a:t>
            </a:r>
          </a:p>
          <a:p>
            <a:pPr marL="0" indent="0"/>
            <a:br>
              <a:rPr lang="en-US" i="0" dirty="0">
                <a:solidFill>
                  <a:srgbClr val="333333"/>
                </a:solidFill>
                <a:effectLst/>
                <a:latin typeface="+mj-lt"/>
              </a:rPr>
            </a:br>
            <a:br>
              <a:rPr lang="en-IN" b="0" i="0" baseline="30000" dirty="0">
                <a:solidFill>
                  <a:srgbClr val="000000"/>
                </a:solidFill>
                <a:effectLst/>
                <a:latin typeface="IBM Plex Sans" panose="020B0604020202020204" pitchFamily="34" charset="0"/>
              </a:rPr>
            </a:br>
            <a:endParaRPr lang="en-US" i="0" dirty="0">
              <a:solidFill>
                <a:srgbClr val="333333"/>
              </a:solidFill>
              <a:effectLst/>
              <a:latin typeface="+mj-lt"/>
            </a:endParaRPr>
          </a:p>
          <a:p>
            <a:pPr marL="342900" indent="-342900">
              <a:buFont typeface="+mj-lt"/>
              <a:buAutoNum type="arabicPeriod"/>
            </a:pPr>
            <a:endParaRPr lang="en-US" i="0" dirty="0">
              <a:solidFill>
                <a:srgbClr val="333333"/>
              </a:solidFill>
              <a:effectLst/>
              <a:latin typeface="+mj-lt"/>
            </a:endParaRPr>
          </a:p>
          <a:p>
            <a:pPr marL="342900" lvl="0" indent="-342900" algn="l" rtl="0">
              <a:spcBef>
                <a:spcPts val="0"/>
              </a:spcBef>
              <a:spcAft>
                <a:spcPts val="0"/>
              </a:spcAft>
              <a:buFont typeface="+mj-lt"/>
              <a:buAutoNum type="arabicPeriod"/>
            </a:pPr>
            <a:endParaRPr dirty="0"/>
          </a:p>
        </p:txBody>
      </p:sp>
      <p:sp>
        <p:nvSpPr>
          <p:cNvPr id="386" name="Google Shape;386;p47"/>
          <p:cNvSpPr/>
          <p:nvPr/>
        </p:nvSpPr>
        <p:spPr>
          <a:xfrm>
            <a:off x="6820200" y="552000"/>
            <a:ext cx="1603800" cy="1570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a:off x="7758600" y="1292125"/>
            <a:ext cx="1385400" cy="1356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431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41C0C9-342F-4424-951A-AB50F8F5ACF2}"/>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83733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Alzheimer’s Disease</a:t>
            </a:r>
            <a:endParaRPr dirty="0"/>
          </a:p>
        </p:txBody>
      </p:sp>
      <p:sp>
        <p:nvSpPr>
          <p:cNvPr id="285" name="Google Shape;285;p39"/>
          <p:cNvSpPr txBox="1">
            <a:spLocks noGrp="1"/>
          </p:cNvSpPr>
          <p:nvPr>
            <p:ph type="subTitle" idx="1"/>
          </p:nvPr>
        </p:nvSpPr>
        <p:spPr>
          <a:xfrm>
            <a:off x="861237" y="1573618"/>
            <a:ext cx="7704000" cy="29664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rgbClr val="000000"/>
                </a:solidFill>
                <a:effectLst/>
                <a:latin typeface="+mj-lt"/>
                <a:ea typeface="Microsoft Sans Serif" panose="020B0604020202020204" pitchFamily="34" charset="0"/>
                <a:cs typeface="Microsoft Sans Serif" panose="020B0604020202020204" pitchFamily="34" charset="0"/>
              </a:rPr>
              <a:t>Alzheimer’s is currently ranked as the seventh leading cause of death in the United States and is the most common cause of dementia among older adults.</a:t>
            </a:r>
            <a:endParaRPr lang="en-US" i="0" dirty="0">
              <a:solidFill>
                <a:srgbClr val="000000"/>
              </a:solidFill>
              <a:effectLst/>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endParaRPr lang="en-US" dirty="0">
              <a:solidFill>
                <a:srgbClr val="000000"/>
              </a:solidFill>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r>
              <a:rPr lang="en-US" i="0" dirty="0">
                <a:solidFill>
                  <a:srgbClr val="000000"/>
                </a:solidFill>
                <a:effectLst/>
                <a:latin typeface="+mj-lt"/>
                <a:ea typeface="Microsoft Sans Serif" panose="020B0604020202020204" pitchFamily="34" charset="0"/>
                <a:cs typeface="Microsoft Sans Serif" panose="020B0604020202020204" pitchFamily="34" charset="0"/>
              </a:rPr>
              <a:t>Alzheimer’s disease is a brain disorder that slowly destroys memory and thinking skills and, eventually, the ability to carry out the simplest tasks.</a:t>
            </a:r>
          </a:p>
          <a:p>
            <a:pPr marL="0" lvl="0" indent="0" algn="l" rtl="0">
              <a:spcBef>
                <a:spcPts val="0"/>
              </a:spcBef>
              <a:spcAft>
                <a:spcPts val="0"/>
              </a:spcAft>
            </a:pPr>
            <a:endParaRPr lang="en-US" i="0" dirty="0">
              <a:solidFill>
                <a:srgbClr val="000000"/>
              </a:solidFill>
              <a:effectLst/>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r>
              <a:rPr lang="en-US" i="0" dirty="0">
                <a:solidFill>
                  <a:srgbClr val="000000"/>
                </a:solidFill>
                <a:effectLst/>
                <a:latin typeface="+mj-lt"/>
                <a:ea typeface="Microsoft Sans Serif" panose="020B0604020202020204" pitchFamily="34" charset="0"/>
                <a:cs typeface="Microsoft Sans Serif" panose="020B0604020202020204" pitchFamily="34" charset="0"/>
              </a:rPr>
              <a:t>Memory problems are typically one of the first signs of Alzheimer’s, though initial symptoms may vary from person to person.</a:t>
            </a:r>
          </a:p>
          <a:p>
            <a:pPr marL="285750" lvl="0" indent="-285750" algn="l" rtl="0">
              <a:spcBef>
                <a:spcPts val="0"/>
              </a:spcBef>
              <a:spcAft>
                <a:spcPts val="0"/>
              </a:spcAft>
              <a:buFont typeface="Arial" panose="020B0604020202020204" pitchFamily="34" charset="0"/>
              <a:buChar char="•"/>
            </a:pPr>
            <a:endParaRPr lang="en-US" dirty="0">
              <a:solidFill>
                <a:srgbClr val="000000"/>
              </a:solidFill>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r>
              <a:rPr lang="en-US" i="0" dirty="0">
                <a:solidFill>
                  <a:srgbClr val="000000"/>
                </a:solidFill>
                <a:effectLst/>
                <a:latin typeface="+mj-lt"/>
                <a:ea typeface="Microsoft Sans Serif" panose="020B0604020202020204" pitchFamily="34" charset="0"/>
                <a:cs typeface="Microsoft Sans Serif" panose="020B0604020202020204" pitchFamily="34" charset="0"/>
              </a:rPr>
              <a:t>It causes loss of connections between nerve cells (neurons) in the brain.</a:t>
            </a:r>
          </a:p>
          <a:p>
            <a:pPr marL="285750" lvl="0" indent="-285750" algn="l" rtl="0">
              <a:spcBef>
                <a:spcPts val="0"/>
              </a:spcBef>
              <a:spcAft>
                <a:spcPts val="0"/>
              </a:spcAft>
              <a:buFont typeface="Arial" panose="020B0604020202020204" pitchFamily="34" charset="0"/>
              <a:buChar char="•"/>
            </a:pPr>
            <a:endParaRPr lang="en-US" dirty="0">
              <a:solidFill>
                <a:srgbClr val="000000"/>
              </a:solidFill>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endParaRPr lang="en-US" dirty="0">
              <a:solidFill>
                <a:srgbClr val="000000"/>
              </a:solidFill>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endParaRPr lang="en-US" i="0" dirty="0">
              <a:solidFill>
                <a:srgbClr val="000000"/>
              </a:solidFill>
              <a:effectLst/>
              <a:latin typeface="+mj-lt"/>
              <a:ea typeface="Microsoft Sans Serif" panose="020B0604020202020204" pitchFamily="34" charset="0"/>
              <a:cs typeface="Microsoft Sans Serif" panose="020B0604020202020204" pitchFamily="34" charset="0"/>
            </a:endParaRPr>
          </a:p>
          <a:p>
            <a:pPr marL="285750" lvl="0" indent="-285750" algn="l" rtl="0">
              <a:spcBef>
                <a:spcPts val="0"/>
              </a:spcBef>
              <a:spcAft>
                <a:spcPts val="0"/>
              </a:spcAft>
              <a:buFont typeface="Arial" panose="020B0604020202020204" pitchFamily="34" charset="0"/>
              <a:buChar char="•"/>
            </a:pPr>
            <a:endParaRPr lang="en-US" dirty="0">
              <a:latin typeface="+mj-lt"/>
              <a:ea typeface="Microsoft Sans Serif" panose="020B0604020202020204" pitchFamily="34" charset="0"/>
              <a:cs typeface="Microsoft Sans Serif" panose="020B0604020202020204" pitchFamily="34" charset="0"/>
            </a:endParaRPr>
          </a:p>
        </p:txBody>
      </p:sp>
      <p:sp>
        <p:nvSpPr>
          <p:cNvPr id="288" name="Google Shape;288;p39"/>
          <p:cNvSpPr txBox="1">
            <a:spLocks noGrp="1"/>
          </p:cNvSpPr>
          <p:nvPr>
            <p:ph type="title" idx="5"/>
          </p:nvPr>
        </p:nvSpPr>
        <p:spPr>
          <a:xfrm>
            <a:off x="971974" y="1192375"/>
            <a:ext cx="7452025" cy="28887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1200" b="0" i="1" u="sng" dirty="0"/>
              <a:t>W</a:t>
            </a:r>
            <a:r>
              <a:rPr lang="en" sz="1200" b="0" i="1" u="sng" dirty="0"/>
              <a:t>hat is Alzheimer’s Diesease? </a:t>
            </a:r>
            <a:endParaRPr sz="1200" b="0" i="1" u="sng"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3985362" y="770852"/>
            <a:ext cx="37077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Symptoms</a:t>
            </a:r>
            <a:endParaRPr dirty="0"/>
          </a:p>
        </p:txBody>
      </p:sp>
      <p:sp>
        <p:nvSpPr>
          <p:cNvPr id="301" name="Google Shape;301;p40"/>
          <p:cNvSpPr txBox="1">
            <a:spLocks noGrp="1"/>
          </p:cNvSpPr>
          <p:nvPr>
            <p:ph type="subTitle" idx="1"/>
          </p:nvPr>
        </p:nvSpPr>
        <p:spPr>
          <a:xfrm>
            <a:off x="3615070" y="1920600"/>
            <a:ext cx="5528930" cy="3023540"/>
          </a:xfrm>
          <a:prstGeom prst="rect">
            <a:avLst/>
          </a:prstGeom>
        </p:spPr>
        <p:txBody>
          <a:bodyPr spcFirstLastPara="1" wrap="square" lIns="91425" tIns="91425" rIns="91425" bIns="91425" anchor="t" anchorCtr="0">
            <a:noAutofit/>
          </a:bodyPr>
          <a:lstStyle/>
          <a:p>
            <a:pPr marL="285750" indent="-285750">
              <a:buClr>
                <a:schemeClr val="tx1"/>
              </a:buClr>
            </a:pPr>
            <a:r>
              <a:rPr lang="en-IN" dirty="0">
                <a:latin typeface="+mj-lt"/>
                <a:ea typeface="Microsoft Sans Serif" panose="020B0604020202020204" pitchFamily="34" charset="0"/>
                <a:cs typeface="Microsoft Sans Serif" panose="020B0604020202020204" pitchFamily="34" charset="0"/>
              </a:rPr>
              <a:t>Memory loss that disrupts daily life.</a:t>
            </a:r>
          </a:p>
          <a:p>
            <a:pPr marL="285750" indent="-285750"/>
            <a:endParaRPr lang="en-IN" dirty="0">
              <a:latin typeface="+mj-lt"/>
              <a:ea typeface="Microsoft Sans Serif" panose="020B0604020202020204" pitchFamily="34" charset="0"/>
              <a:cs typeface="Microsoft Sans Serif" panose="020B0604020202020204" pitchFamily="34" charset="0"/>
            </a:endParaRPr>
          </a:p>
          <a:p>
            <a:pPr marL="285750" indent="-285750">
              <a:buClr>
                <a:schemeClr val="tx1"/>
              </a:buClr>
            </a:pPr>
            <a:r>
              <a:rPr lang="en-IN" dirty="0">
                <a:latin typeface="+mj-lt"/>
                <a:ea typeface="Microsoft Sans Serif" panose="020B0604020202020204" pitchFamily="34" charset="0"/>
                <a:cs typeface="Microsoft Sans Serif" panose="020B0604020202020204" pitchFamily="34" charset="0"/>
              </a:rPr>
              <a:t>Taking longer to complete normal daily task.</a:t>
            </a:r>
          </a:p>
          <a:p>
            <a:pPr marL="285750" indent="-285750"/>
            <a:endParaRPr lang="en-IN" dirty="0">
              <a:latin typeface="+mj-lt"/>
              <a:ea typeface="Microsoft Sans Serif" panose="020B0604020202020204" pitchFamily="34" charset="0"/>
              <a:cs typeface="Microsoft Sans Serif" panose="020B0604020202020204" pitchFamily="34" charset="0"/>
            </a:endParaRPr>
          </a:p>
          <a:p>
            <a:pPr marL="285750" indent="-285750">
              <a:buClr>
                <a:schemeClr val="tx1"/>
              </a:buClr>
            </a:pPr>
            <a:r>
              <a:rPr lang="en-IN" dirty="0">
                <a:latin typeface="+mj-lt"/>
                <a:ea typeface="Microsoft Sans Serif" panose="020B0604020202020204" pitchFamily="34" charset="0"/>
                <a:cs typeface="Microsoft Sans Serif" panose="020B0604020202020204" pitchFamily="34" charset="0"/>
              </a:rPr>
              <a:t>Depression , Hallucination or Paranoia</a:t>
            </a:r>
          </a:p>
          <a:p>
            <a:pPr marL="285750" indent="-285750"/>
            <a:endParaRPr lang="en-IN" dirty="0">
              <a:latin typeface="+mj-lt"/>
              <a:ea typeface="Microsoft Sans Serif" panose="020B0604020202020204" pitchFamily="34" charset="0"/>
              <a:cs typeface="Microsoft Sans Serif" panose="020B0604020202020204" pitchFamily="34" charset="0"/>
            </a:endParaRPr>
          </a:p>
          <a:p>
            <a:pPr marL="285750" indent="-285750">
              <a:buClr>
                <a:schemeClr val="tx1"/>
              </a:buClr>
            </a:pPr>
            <a:r>
              <a:rPr lang="en-IN" dirty="0">
                <a:latin typeface="+mj-lt"/>
                <a:ea typeface="Microsoft Sans Serif" panose="020B0604020202020204" pitchFamily="34" charset="0"/>
                <a:cs typeface="Microsoft Sans Serif" panose="020B0604020202020204" pitchFamily="34" charset="0"/>
              </a:rPr>
              <a:t>Loss of appetite or restlessness.</a:t>
            </a:r>
          </a:p>
          <a:p>
            <a:pPr marL="285750" indent="-285750"/>
            <a:endParaRPr lang="en-IN" dirty="0">
              <a:latin typeface="+mj-lt"/>
              <a:ea typeface="Microsoft Sans Serif" panose="020B0604020202020204" pitchFamily="34" charset="0"/>
              <a:cs typeface="Microsoft Sans Serif" panose="020B0604020202020204" pitchFamily="34" charset="0"/>
            </a:endParaRPr>
          </a:p>
          <a:p>
            <a:pPr marL="285750" indent="-285750">
              <a:buClr>
                <a:schemeClr val="tx1"/>
              </a:buClr>
            </a:pPr>
            <a:r>
              <a:rPr lang="en-IN" dirty="0">
                <a:latin typeface="+mj-lt"/>
                <a:ea typeface="Microsoft Sans Serif" panose="020B0604020202020204" pitchFamily="34" charset="0"/>
                <a:cs typeface="Microsoft Sans Serif" panose="020B0604020202020204" pitchFamily="34" charset="0"/>
              </a:rPr>
              <a:t>Inability to combine muscle movements or jumbled speech.</a:t>
            </a:r>
          </a:p>
          <a:p>
            <a:pPr marL="285750" indent="-285750"/>
            <a:endParaRPr dirty="0">
              <a:latin typeface="+mj-lt"/>
              <a:ea typeface="Microsoft Sans Serif" panose="020B0604020202020204" pitchFamily="34" charset="0"/>
              <a:cs typeface="Microsoft Sans Serif" panose="020B0604020202020204" pitchFamily="34" charset="0"/>
            </a:endParaRPr>
          </a:p>
        </p:txBody>
      </p:sp>
      <p:pic>
        <p:nvPicPr>
          <p:cNvPr id="5" name="Picture Placeholder 4">
            <a:extLst>
              <a:ext uri="{FF2B5EF4-FFF2-40B4-BE49-F238E27FC236}">
                <a16:creationId xmlns:a16="http://schemas.microsoft.com/office/drawing/2014/main" id="{CFEE10B0-D527-4470-96BB-96414551A8D4}"/>
              </a:ext>
            </a:extLst>
          </p:cNvPr>
          <p:cNvPicPr>
            <a:picLocks noGrp="1" noChangeAspect="1"/>
          </p:cNvPicPr>
          <p:nvPr>
            <p:ph type="pic" idx="2"/>
          </p:nvPr>
        </p:nvPicPr>
        <p:blipFill>
          <a:blip r:embed="rId3"/>
          <a:srcRect l="14085" r="14085"/>
          <a:stretch>
            <a:fillRect/>
          </a:stretch>
        </p:blipFill>
        <p:spPr>
          <a:xfrm>
            <a:off x="0" y="1286541"/>
            <a:ext cx="2892055" cy="324293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23049"/>
            <a:ext cx="6815400" cy="1801443"/>
          </a:xfrm>
          <a:prstGeom prst="rect">
            <a:avLst/>
          </a:prstGeom>
        </p:spPr>
        <p:txBody>
          <a:bodyPr spcFirstLastPara="1" wrap="square" lIns="91425" tIns="91425" rIns="91425" bIns="91425" anchor="ctr" anchorCtr="0">
            <a:noAutofit/>
          </a:bodyPr>
          <a:lstStyle/>
          <a:p>
            <a:pPr marL="0" indent="0" algn="l"/>
            <a:r>
              <a:rPr lang="en-US" sz="3200" b="1" i="0" dirty="0">
                <a:solidFill>
                  <a:srgbClr val="333333"/>
                </a:solidFill>
                <a:effectLst/>
                <a:latin typeface="Exo" panose="020B0604020202020204" charset="0"/>
              </a:rPr>
              <a:t>How is early-onset Alzheimer disease treated?</a:t>
            </a:r>
          </a:p>
          <a:p>
            <a:pPr marL="0" lvl="0" indent="0" algn="r" rtl="0">
              <a:spcBef>
                <a:spcPts val="0"/>
              </a:spcBef>
              <a:spcAft>
                <a:spcPts val="0"/>
              </a:spcAft>
              <a:buNone/>
            </a:pPr>
            <a:endParaRPr sz="3200" b="1" dirty="0">
              <a:latin typeface="Exo" panose="020B0604020202020204" charset="0"/>
            </a:endParaRPr>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B7E9F25B-AE97-4935-8D20-EDD8A02C2DC8}"/>
              </a:ext>
            </a:extLst>
          </p:cNvPr>
          <p:cNvSpPr txBox="1"/>
          <p:nvPr/>
        </p:nvSpPr>
        <p:spPr>
          <a:xfrm>
            <a:off x="1448576" y="1976894"/>
            <a:ext cx="5420057" cy="3323987"/>
          </a:xfrm>
          <a:prstGeom prst="rect">
            <a:avLst/>
          </a:prstGeom>
          <a:noFill/>
        </p:spPr>
        <p:txBody>
          <a:bodyPr wrap="square" rtlCol="0">
            <a:spAutoFit/>
          </a:bodyPr>
          <a:lstStyle/>
          <a:p>
            <a:pPr algn="l" fontAlgn="base"/>
            <a:r>
              <a:rPr lang="en-US" dirty="0">
                <a:latin typeface="+mj-lt"/>
                <a:ea typeface="Microsoft Sans Serif" panose="020B0604020202020204" pitchFamily="34" charset="0"/>
                <a:cs typeface="Microsoft Sans Serif" panose="020B0604020202020204" pitchFamily="34" charset="0"/>
              </a:rPr>
              <a:t>Currently there is no cure for this disease but several treatments are available –:</a:t>
            </a:r>
            <a:br>
              <a:rPr lang="en-US" dirty="0">
                <a:latin typeface="+mj-lt"/>
                <a:ea typeface="Microsoft Sans Serif" panose="020B0604020202020204" pitchFamily="34" charset="0"/>
                <a:cs typeface="Microsoft Sans Serif" panose="020B0604020202020204" pitchFamily="34" charset="0"/>
              </a:rPr>
            </a:br>
            <a:endParaRPr lang="en-US" dirty="0">
              <a:latin typeface="+mj-lt"/>
              <a:ea typeface="Microsoft Sans Serif" panose="020B0604020202020204" pitchFamily="34" charset="0"/>
              <a:cs typeface="Microsoft Sans Serif" panose="020B0604020202020204" pitchFamily="34" charset="0"/>
            </a:endParaRPr>
          </a:p>
          <a:p>
            <a:pPr marL="285750" indent="-285750" algn="l" fontAlgn="base">
              <a:buFont typeface="Arial" panose="020B0604020202020204" pitchFamily="34" charset="0"/>
              <a:buChar char="•"/>
            </a:pPr>
            <a:r>
              <a:rPr lang="en-US" dirty="0">
                <a:latin typeface="+mj-lt"/>
                <a:ea typeface="Microsoft Sans Serif" panose="020B0604020202020204" pitchFamily="34" charset="0"/>
                <a:cs typeface="Microsoft Sans Serif" panose="020B0604020202020204" pitchFamily="34" charset="0"/>
              </a:rPr>
              <a:t>Medications</a:t>
            </a:r>
            <a:br>
              <a:rPr lang="en-US" dirty="0">
                <a:latin typeface="+mj-lt"/>
                <a:ea typeface="Microsoft Sans Serif" panose="020B0604020202020204" pitchFamily="34" charset="0"/>
                <a:cs typeface="Microsoft Sans Serif" panose="020B0604020202020204" pitchFamily="34" charset="0"/>
              </a:rPr>
            </a:br>
            <a:endParaRPr lang="en-US" dirty="0">
              <a:latin typeface="+mj-lt"/>
              <a:ea typeface="Microsoft Sans Serif" panose="020B0604020202020204" pitchFamily="34" charset="0"/>
              <a:cs typeface="Microsoft Sans Serif" panose="020B0604020202020204" pitchFamily="34" charset="0"/>
            </a:endParaRPr>
          </a:p>
          <a:p>
            <a:pPr marL="285750" indent="-285750" algn="l" fontAlgn="base">
              <a:buFont typeface="Arial" panose="020B0604020202020204" pitchFamily="34" charset="0"/>
              <a:buChar char="•"/>
            </a:pPr>
            <a:r>
              <a:rPr lang="en-US" dirty="0">
                <a:latin typeface="+mj-lt"/>
                <a:ea typeface="Microsoft Sans Serif" panose="020B0604020202020204" pitchFamily="34" charset="0"/>
                <a:cs typeface="Microsoft Sans Serif" panose="020B0604020202020204" pitchFamily="34" charset="0"/>
              </a:rPr>
              <a:t>Lifestyle Changes</a:t>
            </a:r>
            <a:br>
              <a:rPr lang="en-US" dirty="0">
                <a:latin typeface="+mj-lt"/>
                <a:ea typeface="Microsoft Sans Serif" panose="020B0604020202020204" pitchFamily="34" charset="0"/>
                <a:cs typeface="Microsoft Sans Serif" panose="020B0604020202020204" pitchFamily="34" charset="0"/>
              </a:rPr>
            </a:br>
            <a:endParaRPr lang="en-US" dirty="0">
              <a:latin typeface="+mj-lt"/>
              <a:ea typeface="Microsoft Sans Serif" panose="020B0604020202020204" pitchFamily="34" charset="0"/>
              <a:cs typeface="Microsoft Sans Serif" panose="020B0604020202020204" pitchFamily="34" charset="0"/>
            </a:endParaRPr>
          </a:p>
          <a:p>
            <a:pPr marL="285750" indent="-285750" algn="l" fontAlgn="base">
              <a:buFont typeface="Arial" panose="020B0604020202020204" pitchFamily="34" charset="0"/>
              <a:buChar char="•"/>
            </a:pPr>
            <a:r>
              <a:rPr lang="en-US" dirty="0">
                <a:latin typeface="+mj-lt"/>
                <a:ea typeface="Microsoft Sans Serif" panose="020B0604020202020204" pitchFamily="34" charset="0"/>
                <a:cs typeface="Microsoft Sans Serif" panose="020B0604020202020204" pitchFamily="34" charset="0"/>
              </a:rPr>
              <a:t>Cognitive therapy</a:t>
            </a:r>
            <a:br>
              <a:rPr lang="en-US" dirty="0">
                <a:latin typeface="+mj-lt"/>
                <a:ea typeface="Microsoft Sans Serif" panose="020B0604020202020204" pitchFamily="34" charset="0"/>
                <a:cs typeface="Microsoft Sans Serif" panose="020B0604020202020204" pitchFamily="34" charset="0"/>
              </a:rPr>
            </a:br>
            <a:endParaRPr lang="en-US" dirty="0">
              <a:latin typeface="+mj-lt"/>
              <a:ea typeface="Microsoft Sans Serif" panose="020B0604020202020204" pitchFamily="34" charset="0"/>
              <a:cs typeface="Microsoft Sans Serif" panose="020B0604020202020204" pitchFamily="34" charset="0"/>
            </a:endParaRPr>
          </a:p>
          <a:p>
            <a:pPr marL="285750" indent="-285750" algn="l" fontAlgn="base">
              <a:buFont typeface="Arial" panose="020B0604020202020204" pitchFamily="34" charset="0"/>
              <a:buChar char="•"/>
            </a:pPr>
            <a:r>
              <a:rPr lang="en-US" dirty="0">
                <a:latin typeface="+mj-lt"/>
                <a:ea typeface="Microsoft Sans Serif" panose="020B0604020202020204" pitchFamily="34" charset="0"/>
                <a:cs typeface="Microsoft Sans Serif" panose="020B0604020202020204" pitchFamily="34" charset="0"/>
              </a:rPr>
              <a:t>Supportive care</a:t>
            </a:r>
            <a:br>
              <a:rPr lang="en-US" dirty="0">
                <a:latin typeface="+mj-lt"/>
                <a:ea typeface="Microsoft Sans Serif" panose="020B0604020202020204" pitchFamily="34" charset="0"/>
                <a:cs typeface="Microsoft Sans Serif" panose="020B0604020202020204" pitchFamily="34" charset="0"/>
              </a:rPr>
            </a:br>
            <a:endParaRPr lang="en-US" dirty="0">
              <a:latin typeface="+mj-lt"/>
              <a:ea typeface="Microsoft Sans Serif" panose="020B0604020202020204" pitchFamily="34" charset="0"/>
              <a:cs typeface="Microsoft Sans Serif" panose="020B0604020202020204" pitchFamily="34" charset="0"/>
            </a:endParaRPr>
          </a:p>
          <a:p>
            <a:pPr marL="285750" indent="-285750" algn="l" fontAlgn="base">
              <a:buFont typeface="Arial" panose="020B0604020202020204" pitchFamily="34" charset="0"/>
              <a:buChar char="•"/>
            </a:pPr>
            <a:r>
              <a:rPr lang="en-US" dirty="0">
                <a:latin typeface="+mj-lt"/>
                <a:ea typeface="Microsoft Sans Serif" panose="020B0604020202020204" pitchFamily="34" charset="0"/>
                <a:cs typeface="Microsoft Sans Serif" panose="020B0604020202020204" pitchFamily="34" charset="0"/>
              </a:rPr>
              <a:t>Clinical trials</a:t>
            </a:r>
          </a:p>
          <a:p>
            <a:pPr marL="285750" indent="-285750" algn="l" fontAlgn="base">
              <a:buFont typeface="Arial" panose="020B0604020202020204" pitchFamily="34" charset="0"/>
              <a:buChar char="•"/>
            </a:pPr>
            <a:endParaRPr lang="en-US" dirty="0">
              <a:latin typeface="+mj-lt"/>
              <a:ea typeface="Microsoft Sans Serif" panose="020B0604020202020204" pitchFamily="34" charset="0"/>
              <a:cs typeface="Microsoft Sans Serif" panose="020B0604020202020204" pitchFamily="34" charset="0"/>
            </a:endParaRPr>
          </a:p>
          <a:p>
            <a:pPr algn="l" fontAlgn="base"/>
            <a:br>
              <a:rPr lang="en-US" dirty="0">
                <a:latin typeface="+mj-lt"/>
                <a:ea typeface="Microsoft Sans Serif" panose="020B0604020202020204" pitchFamily="34" charset="0"/>
                <a:cs typeface="Microsoft Sans Serif" panose="020B0604020202020204" pitchFamily="34" charset="0"/>
              </a:rPr>
            </a:br>
            <a:endParaRPr lang="en-IN" dirty="0">
              <a:latin typeface="+mj-lt"/>
              <a:ea typeface="Microsoft Sans Serif" panose="020B0604020202020204" pitchFamily="34" charset="0"/>
              <a:cs typeface="Microsoft Sans Serif" panose="020B0604020202020204" pitchFamily="34" charset="0"/>
            </a:endParaRPr>
          </a:p>
        </p:txBody>
      </p:sp>
      <p:pic>
        <p:nvPicPr>
          <p:cNvPr id="6" name="Picture 5">
            <a:extLst>
              <a:ext uri="{FF2B5EF4-FFF2-40B4-BE49-F238E27FC236}">
                <a16:creationId xmlns:a16="http://schemas.microsoft.com/office/drawing/2014/main" id="{9FA8DBB4-CCEB-4599-A3D3-88B25598AB94}"/>
              </a:ext>
            </a:extLst>
          </p:cNvPr>
          <p:cNvPicPr>
            <a:picLocks noChangeAspect="1"/>
          </p:cNvPicPr>
          <p:nvPr/>
        </p:nvPicPr>
        <p:blipFill>
          <a:blip r:embed="rId3"/>
          <a:stretch>
            <a:fillRect/>
          </a:stretch>
        </p:blipFill>
        <p:spPr>
          <a:xfrm>
            <a:off x="5300150" y="3113104"/>
            <a:ext cx="3492976" cy="20303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23049"/>
            <a:ext cx="6815400" cy="18014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b="1" dirty="0"/>
              <a:t>Previously Proposed Approaches For Detection of  Alzheimer’s Disease </a:t>
            </a:r>
            <a:endParaRPr sz="2800" b="1" dirty="0"/>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1C966695-58FB-495D-9408-CB2F4EDF4AE1}"/>
              </a:ext>
            </a:extLst>
          </p:cNvPr>
          <p:cNvSpPr txBox="1"/>
          <p:nvPr/>
        </p:nvSpPr>
        <p:spPr>
          <a:xfrm>
            <a:off x="1448575" y="1924492"/>
            <a:ext cx="6049925" cy="1169551"/>
          </a:xfrm>
          <a:prstGeom prst="rect">
            <a:avLst/>
          </a:prstGeom>
          <a:noFill/>
        </p:spPr>
        <p:txBody>
          <a:bodyPr wrap="square" rtlCol="0">
            <a:spAutoFit/>
          </a:bodyPr>
          <a:lstStyle/>
          <a:p>
            <a:pPr marL="400050" indent="-400050">
              <a:buFont typeface="+mj-lt"/>
              <a:buAutoNum type="romanUcPeriod"/>
            </a:pPr>
            <a:r>
              <a:rPr lang="en-IN" dirty="0"/>
              <a:t>Prediction of Alzheimer’s disease using Support Vector Machine. </a:t>
            </a:r>
          </a:p>
          <a:p>
            <a:pPr marL="400050" indent="-400050">
              <a:buFont typeface="+mj-lt"/>
              <a:buAutoNum type="romanUcPeriod"/>
            </a:pPr>
            <a:endParaRPr lang="en-IN" dirty="0"/>
          </a:p>
          <a:p>
            <a:pPr marL="400050" indent="-400050">
              <a:buFont typeface="+mj-lt"/>
              <a:buAutoNum type="romanUcPeriod"/>
            </a:pPr>
            <a:r>
              <a:rPr lang="en-IN" dirty="0"/>
              <a:t>Prediction of Alzheimer’s disease using Convolutional Neural Network. </a:t>
            </a:r>
          </a:p>
          <a:p>
            <a:pPr marL="400050" indent="-400050">
              <a:buFont typeface="+mj-lt"/>
              <a:buAutoNum type="romanUcPeriod"/>
            </a:pPr>
            <a:endParaRPr lang="en-IN" dirty="0"/>
          </a:p>
        </p:txBody>
      </p:sp>
    </p:spTree>
    <p:extLst>
      <p:ext uri="{BB962C8B-B14F-4D97-AF65-F5344CB8AC3E}">
        <p14:creationId xmlns:p14="http://schemas.microsoft.com/office/powerpoint/2010/main" val="58232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23049"/>
            <a:ext cx="6815400" cy="18014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200" b="1" dirty="0">
                <a:latin typeface="Exo" panose="020B0604020202020204" charset="0"/>
              </a:rPr>
              <a:t>Proposed Idea for Alzheimer’s Disease detection</a:t>
            </a:r>
            <a:endParaRPr sz="3200" b="1" dirty="0">
              <a:latin typeface="Exo" panose="020B0604020202020204" charset="0"/>
            </a:endParaRPr>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25215B-07CB-4832-A755-FBE7257DDBB9}"/>
              </a:ext>
            </a:extLst>
          </p:cNvPr>
          <p:cNvSpPr txBox="1"/>
          <p:nvPr/>
        </p:nvSpPr>
        <p:spPr>
          <a:xfrm>
            <a:off x="880025" y="1681288"/>
            <a:ext cx="7540961" cy="2677656"/>
          </a:xfrm>
          <a:prstGeom prst="rect">
            <a:avLst/>
          </a:prstGeom>
          <a:noFill/>
        </p:spPr>
        <p:txBody>
          <a:bodyPr wrap="square" rtlCol="0">
            <a:spAutoFit/>
          </a:bodyPr>
          <a:lstStyle/>
          <a:p>
            <a:r>
              <a:rPr lang="en-IN" dirty="0"/>
              <a:t>There are various ways to improve accuracy of the Alzheimer’s Disease prediction model – :</a:t>
            </a:r>
          </a:p>
          <a:p>
            <a:endParaRPr lang="en-IN" dirty="0"/>
          </a:p>
          <a:p>
            <a:pPr marL="285750" indent="-285750">
              <a:buFont typeface="Arial" panose="020B0604020202020204" pitchFamily="34" charset="0"/>
              <a:buChar char="•"/>
            </a:pPr>
            <a:r>
              <a:rPr lang="en-IN" dirty="0"/>
              <a:t>Inception model – It improves the performance of deep neural networks on image recognition tasks, while also reducing the computational cost and memory requirements of these models.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err="1"/>
              <a:t>DenseNet</a:t>
            </a:r>
            <a:r>
              <a:rPr lang="en-IN" dirty="0"/>
              <a:t> model – </a:t>
            </a:r>
            <a:r>
              <a:rPr lang="en-US" b="0" i="0" dirty="0">
                <a:solidFill>
                  <a:schemeClr val="bg1">
                    <a:lumMod val="10000"/>
                  </a:schemeClr>
                </a:solidFill>
                <a:effectLst/>
                <a:latin typeface="+mj-lt"/>
              </a:rPr>
              <a:t>The architecture was proposed to address the limitations of traditional CNNs, such as the vanishing gradient problem and the high computational cost of deep architectures.</a:t>
            </a:r>
            <a:br>
              <a:rPr lang="en-US" b="0" i="0" dirty="0">
                <a:solidFill>
                  <a:schemeClr val="bg1">
                    <a:lumMod val="10000"/>
                  </a:schemeClr>
                </a:solidFill>
                <a:effectLst/>
                <a:latin typeface="+mj-lt"/>
              </a:rPr>
            </a:br>
            <a:endParaRPr lang="en-IN" dirty="0">
              <a:solidFill>
                <a:schemeClr val="bg1">
                  <a:lumMod val="10000"/>
                </a:schemeClr>
              </a:solidFill>
              <a:latin typeface="+mj-lt"/>
            </a:endParaRPr>
          </a:p>
          <a:p>
            <a:pPr marL="285750" indent="-285750">
              <a:buFont typeface="Arial" panose="020B0604020202020204" pitchFamily="34" charset="0"/>
              <a:buChar char="•"/>
            </a:pPr>
            <a:r>
              <a:rPr lang="en-IN" dirty="0"/>
              <a:t>Dropout – A regularization technique that randomly sets to zero some of the nodes in the neural network during training, effectively creating a smaller and robust model. </a:t>
            </a:r>
          </a:p>
        </p:txBody>
      </p:sp>
    </p:spTree>
    <p:extLst>
      <p:ext uri="{BB962C8B-B14F-4D97-AF65-F5344CB8AC3E}">
        <p14:creationId xmlns:p14="http://schemas.microsoft.com/office/powerpoint/2010/main" val="1716070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Inception Model</a:t>
            </a:r>
            <a:endParaRPr dirty="0"/>
          </a:p>
        </p:txBody>
      </p:sp>
      <p:sp>
        <p:nvSpPr>
          <p:cNvPr id="329" name="Google Shape;329;p43"/>
          <p:cNvSpPr txBox="1">
            <a:spLocks noGrp="1"/>
          </p:cNvSpPr>
          <p:nvPr>
            <p:ph type="subTitle" idx="2"/>
          </p:nvPr>
        </p:nvSpPr>
        <p:spPr>
          <a:xfrm>
            <a:off x="4795283" y="1515313"/>
            <a:ext cx="3530009" cy="196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330" name="Google Shape;330;p43"/>
          <p:cNvSpPr txBox="1">
            <a:spLocks noGrp="1"/>
          </p:cNvSpPr>
          <p:nvPr>
            <p:ph type="subTitle" idx="1"/>
          </p:nvPr>
        </p:nvSpPr>
        <p:spPr>
          <a:xfrm>
            <a:off x="615885" y="1367076"/>
            <a:ext cx="4083706" cy="234368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b="0" i="0" dirty="0">
                <a:solidFill>
                  <a:srgbClr val="222222"/>
                </a:solidFill>
                <a:effectLst/>
                <a:latin typeface="+mj-lt"/>
              </a:rPr>
              <a:t> It is a combination of all the layers with their output filter banks concatenated into a single output vector forming the input of the next stage.</a:t>
            </a:r>
            <a:br>
              <a:rPr lang="en-US" b="0" i="0" dirty="0">
                <a:solidFill>
                  <a:srgbClr val="222222"/>
                </a:solidFill>
                <a:effectLst/>
                <a:latin typeface="+mj-lt"/>
              </a:rPr>
            </a:br>
            <a:r>
              <a:rPr lang="en-US" b="0" i="0" dirty="0">
                <a:solidFill>
                  <a:srgbClr val="222222"/>
                </a:solidFill>
                <a:effectLst/>
                <a:latin typeface="+mj-lt"/>
              </a:rPr>
              <a:t>  </a:t>
            </a:r>
          </a:p>
          <a:p>
            <a:pPr marL="285750" lvl="0" indent="-285750" algn="l" rtl="0">
              <a:spcBef>
                <a:spcPts val="0"/>
              </a:spcBef>
              <a:spcAft>
                <a:spcPts val="0"/>
              </a:spcAft>
              <a:buFont typeface="Arial" panose="020B0604020202020204" pitchFamily="34" charset="0"/>
              <a:buChar char="•"/>
            </a:pPr>
            <a:r>
              <a:rPr lang="en-US" b="0" i="0" dirty="0">
                <a:solidFill>
                  <a:srgbClr val="222222"/>
                </a:solidFill>
                <a:effectLst/>
                <a:latin typeface="+mj-lt"/>
              </a:rPr>
              <a:t>It allows the internal layers to pick and choose which filter size will be relevant to learn the required information.</a:t>
            </a:r>
            <a:endParaRPr dirty="0">
              <a:latin typeface="+mj-lt"/>
            </a:endParaRPr>
          </a:p>
        </p:txBody>
      </p:sp>
      <p:pic>
        <p:nvPicPr>
          <p:cNvPr id="4" name="Picture 3">
            <a:extLst>
              <a:ext uri="{FF2B5EF4-FFF2-40B4-BE49-F238E27FC236}">
                <a16:creationId xmlns:a16="http://schemas.microsoft.com/office/drawing/2014/main" id="{46A1396D-39C2-4715-AA15-A1ED318FA9DF}"/>
              </a:ext>
            </a:extLst>
          </p:cNvPr>
          <p:cNvPicPr>
            <a:picLocks noChangeAspect="1"/>
          </p:cNvPicPr>
          <p:nvPr/>
        </p:nvPicPr>
        <p:blipFill>
          <a:blip r:embed="rId3"/>
          <a:stretch>
            <a:fillRect/>
          </a:stretch>
        </p:blipFill>
        <p:spPr>
          <a:xfrm>
            <a:off x="4795282" y="1515313"/>
            <a:ext cx="3530009" cy="19659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2"/>
          <p:cNvSpPr txBox="1">
            <a:spLocks noGrp="1"/>
          </p:cNvSpPr>
          <p:nvPr>
            <p:ph type="subTitle" idx="1"/>
          </p:nvPr>
        </p:nvSpPr>
        <p:spPr>
          <a:xfrm>
            <a:off x="1448575" y="123049"/>
            <a:ext cx="6815400" cy="8764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Types of Inception Model </a:t>
            </a:r>
            <a:endParaRPr sz="3200" b="1" dirty="0">
              <a:latin typeface="Exo" panose="020B0604020202020204" charset="0"/>
            </a:endParaRPr>
          </a:p>
        </p:txBody>
      </p:sp>
      <p:sp>
        <p:nvSpPr>
          <p:cNvPr id="322" name="Google Shape;322;p42"/>
          <p:cNvSpPr/>
          <p:nvPr/>
        </p:nvSpPr>
        <p:spPr>
          <a:xfrm>
            <a:off x="-503825" y="-530450"/>
            <a:ext cx="1952400" cy="19125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7525215B-07CB-4832-A755-FBE7257DDBB9}"/>
              </a:ext>
            </a:extLst>
          </p:cNvPr>
          <p:cNvSpPr txBox="1"/>
          <p:nvPr/>
        </p:nvSpPr>
        <p:spPr>
          <a:xfrm>
            <a:off x="1127051" y="1096498"/>
            <a:ext cx="5188488" cy="3539430"/>
          </a:xfrm>
          <a:prstGeom prst="rect">
            <a:avLst/>
          </a:prstGeom>
          <a:noFill/>
        </p:spPr>
        <p:txBody>
          <a:bodyPr wrap="square" rtlCol="0">
            <a:spAutoFit/>
          </a:bodyPr>
          <a:lstStyle/>
          <a:p>
            <a:pPr marL="400050" indent="-400050">
              <a:buFont typeface="+mj-lt"/>
              <a:buAutoNum type="romanUcPeriod"/>
            </a:pPr>
            <a:r>
              <a:rPr lang="en-IN" b="1" dirty="0">
                <a:solidFill>
                  <a:schemeClr val="bg2">
                    <a:lumMod val="75000"/>
                  </a:schemeClr>
                </a:solidFill>
                <a:latin typeface="+mj-lt"/>
              </a:rPr>
              <a:t>Inception-v1</a:t>
            </a:r>
            <a:br>
              <a:rPr lang="en-IN" dirty="0">
                <a:latin typeface="+mj-lt"/>
              </a:rPr>
            </a:br>
            <a:r>
              <a:rPr lang="en-US" b="0" i="0" dirty="0">
                <a:solidFill>
                  <a:schemeClr val="tx1"/>
                </a:solidFill>
                <a:effectLst/>
                <a:latin typeface="+mj-lt"/>
              </a:rPr>
              <a:t>It used a 22-layer deep CNN with multiple Inception modules.</a:t>
            </a:r>
            <a:br>
              <a:rPr lang="en-US" b="0" i="0" dirty="0">
                <a:solidFill>
                  <a:schemeClr val="tx1"/>
                </a:solidFill>
                <a:effectLst/>
                <a:latin typeface="+mj-lt"/>
              </a:rPr>
            </a:br>
            <a:endParaRPr lang="en-US" b="0" i="0" dirty="0">
              <a:solidFill>
                <a:schemeClr val="tx1"/>
              </a:solidFill>
              <a:effectLst/>
              <a:latin typeface="+mj-lt"/>
            </a:endParaRPr>
          </a:p>
          <a:p>
            <a:pPr marL="400050" indent="-400050">
              <a:buFont typeface="+mj-lt"/>
              <a:buAutoNum type="romanUcPeriod"/>
            </a:pPr>
            <a:r>
              <a:rPr lang="en-US" b="1" dirty="0">
                <a:solidFill>
                  <a:schemeClr val="bg2">
                    <a:lumMod val="75000"/>
                  </a:schemeClr>
                </a:solidFill>
                <a:latin typeface="+mj-lt"/>
              </a:rPr>
              <a:t>Inception-v2</a:t>
            </a:r>
            <a:br>
              <a:rPr lang="en-US" dirty="0">
                <a:solidFill>
                  <a:srgbClr val="374151"/>
                </a:solidFill>
                <a:latin typeface="+mj-lt"/>
              </a:rPr>
            </a:br>
            <a:r>
              <a:rPr lang="en-US" dirty="0">
                <a:solidFill>
                  <a:srgbClr val="374151"/>
                </a:solidFill>
                <a:latin typeface="+mj-lt"/>
              </a:rPr>
              <a:t>Updated version which </a:t>
            </a:r>
            <a:r>
              <a:rPr lang="en-US" b="0" i="0" dirty="0">
                <a:solidFill>
                  <a:schemeClr val="tx1"/>
                </a:solidFill>
                <a:effectLst/>
                <a:latin typeface="+mj-lt"/>
              </a:rPr>
              <a:t>includes batch normalization and factorization of convolutional layers.</a:t>
            </a:r>
            <a:br>
              <a:rPr lang="en-US" b="0" i="0" dirty="0">
                <a:solidFill>
                  <a:schemeClr val="tx1"/>
                </a:solidFill>
                <a:effectLst/>
                <a:latin typeface="+mj-lt"/>
              </a:rPr>
            </a:br>
            <a:endParaRPr lang="en-US" dirty="0">
              <a:solidFill>
                <a:schemeClr val="tx1"/>
              </a:solidFill>
              <a:latin typeface="+mj-lt"/>
            </a:endParaRPr>
          </a:p>
          <a:p>
            <a:pPr marL="400050" indent="-400050">
              <a:buFont typeface="+mj-lt"/>
              <a:buAutoNum type="romanUcPeriod"/>
            </a:pPr>
            <a:r>
              <a:rPr lang="en-US" b="1" dirty="0">
                <a:solidFill>
                  <a:schemeClr val="bg2">
                    <a:lumMod val="75000"/>
                  </a:schemeClr>
                </a:solidFill>
                <a:latin typeface="+mj-lt"/>
              </a:rPr>
              <a:t>Inception-v3</a:t>
            </a:r>
            <a:br>
              <a:rPr lang="en-US" dirty="0">
                <a:solidFill>
                  <a:srgbClr val="374151"/>
                </a:solidFill>
                <a:latin typeface="+mj-lt"/>
              </a:rPr>
            </a:br>
            <a:r>
              <a:rPr lang="en-US" dirty="0">
                <a:solidFill>
                  <a:srgbClr val="374151"/>
                </a:solidFill>
                <a:latin typeface="+mj-lt"/>
              </a:rPr>
              <a:t>Updated version which </a:t>
            </a:r>
            <a:r>
              <a:rPr lang="en-US" b="0" i="0" dirty="0">
                <a:solidFill>
                  <a:schemeClr val="tx1"/>
                </a:solidFill>
                <a:effectLst/>
                <a:latin typeface="+mj-lt"/>
              </a:rPr>
              <a:t>includes better use of auxiliary classifiers and introducing factorized 7x7 convolutions.</a:t>
            </a:r>
            <a:br>
              <a:rPr lang="en-US" b="0" i="0" dirty="0">
                <a:solidFill>
                  <a:schemeClr val="tx1"/>
                </a:solidFill>
                <a:effectLst/>
                <a:latin typeface="+mj-lt"/>
              </a:rPr>
            </a:br>
            <a:endParaRPr lang="en-US" b="0" i="0" dirty="0">
              <a:solidFill>
                <a:schemeClr val="tx1"/>
              </a:solidFill>
              <a:effectLst/>
              <a:latin typeface="+mj-lt"/>
            </a:endParaRPr>
          </a:p>
          <a:p>
            <a:pPr marL="400050" indent="-400050">
              <a:buFont typeface="+mj-lt"/>
              <a:buAutoNum type="romanUcPeriod"/>
            </a:pPr>
            <a:r>
              <a:rPr lang="en-US" b="1" dirty="0">
                <a:solidFill>
                  <a:schemeClr val="bg2">
                    <a:lumMod val="75000"/>
                  </a:schemeClr>
                </a:solidFill>
                <a:latin typeface="+mj-lt"/>
              </a:rPr>
              <a:t>Inception-v4</a:t>
            </a:r>
            <a:br>
              <a:rPr lang="en-US" dirty="0">
                <a:solidFill>
                  <a:srgbClr val="374151"/>
                </a:solidFill>
                <a:latin typeface="+mj-lt"/>
              </a:rPr>
            </a:br>
            <a:r>
              <a:rPr lang="en-US" dirty="0">
                <a:solidFill>
                  <a:schemeClr val="tx1"/>
                </a:solidFill>
                <a:latin typeface="+mj-lt"/>
              </a:rPr>
              <a:t>U</a:t>
            </a:r>
            <a:r>
              <a:rPr lang="en-US" b="0" i="0" dirty="0">
                <a:solidFill>
                  <a:schemeClr val="tx1"/>
                </a:solidFill>
                <a:effectLst/>
                <a:latin typeface="+mj-lt"/>
              </a:rPr>
              <a:t>pgraded version of Inception-v3, with deeper networks and improved accuracy.</a:t>
            </a:r>
            <a:br>
              <a:rPr lang="en-IN" dirty="0">
                <a:solidFill>
                  <a:schemeClr val="tx1"/>
                </a:solidFill>
                <a:latin typeface="+mj-lt"/>
              </a:rPr>
            </a:br>
            <a:endParaRPr lang="en-IN" dirty="0">
              <a:solidFill>
                <a:schemeClr val="tx1"/>
              </a:solidFill>
              <a:latin typeface="+mj-lt"/>
            </a:endParaRPr>
          </a:p>
        </p:txBody>
      </p:sp>
    </p:spTree>
    <p:extLst>
      <p:ext uri="{BB962C8B-B14F-4D97-AF65-F5344CB8AC3E}">
        <p14:creationId xmlns:p14="http://schemas.microsoft.com/office/powerpoint/2010/main" val="2475053359"/>
      </p:ext>
    </p:extLst>
  </p:cSld>
  <p:clrMapOvr>
    <a:masterClrMapping/>
  </p:clrMapOvr>
</p:sld>
</file>

<file path=ppt/theme/theme1.xml><?xml version="1.0" encoding="utf-8"?>
<a:theme xmlns:a="http://schemas.openxmlformats.org/drawingml/2006/main" name="Oral Presentation Skills Workshop by Slidesgo">
  <a:themeElements>
    <a:clrScheme name="Simple Light">
      <a:dk1>
        <a:srgbClr val="35393A"/>
      </a:dk1>
      <a:lt1>
        <a:srgbClr val="D9D9D9"/>
      </a:lt1>
      <a:dk2>
        <a:srgbClr val="AFE2DF"/>
      </a:dk2>
      <a:lt2>
        <a:srgbClr val="76B5B1"/>
      </a:lt2>
      <a:accent1>
        <a:srgbClr val="435D74"/>
      </a:accent1>
      <a:accent2>
        <a:srgbClr val="F2FAFA"/>
      </a:accent2>
      <a:accent3>
        <a:srgbClr val="FFFFFF"/>
      </a:accent3>
      <a:accent4>
        <a:srgbClr val="FFFFFF"/>
      </a:accent4>
      <a:accent5>
        <a:srgbClr val="FFFFFF"/>
      </a:accent5>
      <a:accent6>
        <a:srgbClr val="FFFFFF"/>
      </a:accent6>
      <a:hlink>
        <a:srgbClr val="3539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TotalTime>
  <Words>1247</Words>
  <Application>Microsoft Office PowerPoint</Application>
  <PresentationFormat>On-screen Show (16:9)</PresentationFormat>
  <Paragraphs>144</Paragraphs>
  <Slides>26</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Exo</vt:lpstr>
      <vt:lpstr>Open Sans</vt:lpstr>
      <vt:lpstr>IBM Plex Sans</vt:lpstr>
      <vt:lpstr>Arial</vt:lpstr>
      <vt:lpstr>Lexend</vt:lpstr>
      <vt:lpstr>Bebas Neue</vt:lpstr>
      <vt:lpstr>DM Sans</vt:lpstr>
      <vt:lpstr>Oral Presentation Skills Workshop by Slidesgo</vt:lpstr>
      <vt:lpstr>Alzheimer’s Disease Detection Using Deep Learning Techniques</vt:lpstr>
      <vt:lpstr>Contents </vt:lpstr>
      <vt:lpstr>Introduction: Alzheimer’s Disease</vt:lpstr>
      <vt:lpstr>Symptoms</vt:lpstr>
      <vt:lpstr>PowerPoint Presentation</vt:lpstr>
      <vt:lpstr>PowerPoint Presentation</vt:lpstr>
      <vt:lpstr>PowerPoint Presentation</vt:lpstr>
      <vt:lpstr>Inception Model</vt:lpstr>
      <vt:lpstr>PowerPoint Presentation</vt:lpstr>
      <vt:lpstr>DenseNet Model</vt:lpstr>
      <vt:lpstr>PowerPoint Presentation</vt:lpstr>
      <vt:lpstr>Dataset - Used </vt:lpstr>
      <vt:lpstr>Data Pre-processing : </vt:lpstr>
      <vt:lpstr>Data Pre-processing : </vt:lpstr>
      <vt:lpstr>PowerPoint Presentation</vt:lpstr>
      <vt:lpstr>CNN Model Summary</vt:lpstr>
      <vt:lpstr>Inception Model Summary</vt:lpstr>
      <vt:lpstr>DenseNet Model Summary</vt:lpstr>
      <vt:lpstr>RNN Model Summary</vt:lpstr>
      <vt:lpstr>Evaluation Metrics</vt:lpstr>
      <vt:lpstr>Results :</vt:lpstr>
      <vt:lpstr>Comparison Graph</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Alzheimer’s Disease Detection Using Deep Learning Techniques</dc:title>
  <dc:creator>Arish</dc:creator>
  <cp:lastModifiedBy>ankit kumar</cp:lastModifiedBy>
  <cp:revision>99</cp:revision>
  <dcterms:modified xsi:type="dcterms:W3CDTF">2023-10-04T16:15:49Z</dcterms:modified>
</cp:coreProperties>
</file>